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  <Override PartName="/docProps/app0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6" Type="http://schemas.openxmlformats.org/package/2006/relationships/metadata/extended-properties" Target="docProps/app0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83" autoAdjust="0"/>
    <p:restoredTop sz="94660"/>
  </p:normalViewPr>
  <p:slideViewPr>
    <p:cSldViewPr snapToGrid="0">
      <p:cViewPr varScale="1">
        <p:scale>
          <a:sx n="124" d="100"/>
          <a:sy n="124" d="100"/>
        </p:scale>
        <p:origin x="168" y="2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presProps" Target="presProp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viewProps" Target="view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varistar Kudowa" userId="e175c437-14c7-48cf-85e7-133e5e49cd07" providerId="ADAL" clId="{F4999AAF-B602-55A4-86BA-3313B77EB674}"/>
    <pc:docChg chg="custSel modSld">
      <pc:chgData name="Evaristar Kudowa" userId="e175c437-14c7-48cf-85e7-133e5e49cd07" providerId="ADAL" clId="{F4999AAF-B602-55A4-86BA-3313B77EB674}" dt="2026-01-22T10:09:13.469" v="205" actId="14100"/>
      <pc:docMkLst>
        <pc:docMk/>
      </pc:docMkLst>
      <pc:sldChg chg="modSp mod">
        <pc:chgData name="Evaristar Kudowa" userId="e175c437-14c7-48cf-85e7-133e5e49cd07" providerId="ADAL" clId="{F4999AAF-B602-55A4-86BA-3313B77EB674}" dt="2026-01-22T09:54:07.463" v="2" actId="5793"/>
        <pc:sldMkLst>
          <pc:docMk/>
          <pc:sldMk cId="0" sldId="258"/>
        </pc:sldMkLst>
        <pc:spChg chg="mod">
          <ac:chgData name="Evaristar Kudowa" userId="e175c437-14c7-48cf-85e7-133e5e49cd07" providerId="ADAL" clId="{F4999AAF-B602-55A4-86BA-3313B77EB674}" dt="2026-01-22T09:54:07.463" v="2" actId="5793"/>
          <ac:spMkLst>
            <pc:docMk/>
            <pc:sldMk cId="0" sldId="258"/>
            <ac:spMk id="3" creationId="{288BC91F-1C76-43AE-8B2A-956D48B768BE}"/>
          </ac:spMkLst>
        </pc:spChg>
      </pc:sldChg>
      <pc:sldChg chg="modSp mod">
        <pc:chgData name="Evaristar Kudowa" userId="e175c437-14c7-48cf-85e7-133e5e49cd07" providerId="ADAL" clId="{F4999AAF-B602-55A4-86BA-3313B77EB674}" dt="2026-01-22T09:54:14.350" v="5" actId="5793"/>
        <pc:sldMkLst>
          <pc:docMk/>
          <pc:sldMk cId="0" sldId="259"/>
        </pc:sldMkLst>
        <pc:spChg chg="mod">
          <ac:chgData name="Evaristar Kudowa" userId="e175c437-14c7-48cf-85e7-133e5e49cd07" providerId="ADAL" clId="{F4999AAF-B602-55A4-86BA-3313B77EB674}" dt="2026-01-22T09:54:14.350" v="5" actId="5793"/>
          <ac:spMkLst>
            <pc:docMk/>
            <pc:sldMk cId="0" sldId="259"/>
            <ac:spMk id="3" creationId="{288BC91F-1C76-43AE-8B2A-956D48B768BE}"/>
          </ac:spMkLst>
        </pc:spChg>
      </pc:sldChg>
      <pc:sldChg chg="modSp mod">
        <pc:chgData name="Evaristar Kudowa" userId="e175c437-14c7-48cf-85e7-133e5e49cd07" providerId="ADAL" clId="{F4999AAF-B602-55A4-86BA-3313B77EB674}" dt="2026-01-22T09:56:12.790" v="48" actId="14100"/>
        <pc:sldMkLst>
          <pc:docMk/>
          <pc:sldMk cId="0" sldId="264"/>
        </pc:sldMkLst>
        <pc:spChg chg="mod">
          <ac:chgData name="Evaristar Kudowa" userId="e175c437-14c7-48cf-85e7-133e5e49cd07" providerId="ADAL" clId="{F4999AAF-B602-55A4-86BA-3313B77EB674}" dt="2026-01-22T09:55:53.958" v="40" actId="14100"/>
          <ac:spMkLst>
            <pc:docMk/>
            <pc:sldMk cId="0" sldId="264"/>
            <ac:spMk id="2" creationId="{C5CC315F-F711-43BA-8C23-8D50769E33D2}"/>
          </ac:spMkLst>
        </pc:spChg>
        <pc:spChg chg="mod">
          <ac:chgData name="Evaristar Kudowa" userId="e175c437-14c7-48cf-85e7-133e5e49cd07" providerId="ADAL" clId="{F4999AAF-B602-55A4-86BA-3313B77EB674}" dt="2026-01-22T09:56:08.385" v="47" actId="27636"/>
          <ac:spMkLst>
            <pc:docMk/>
            <pc:sldMk cId="0" sldId="264"/>
            <ac:spMk id="4" creationId="{F6C278EB-CD3C-4569-8B41-D3DDD3B4004E}"/>
          </ac:spMkLst>
        </pc:spChg>
        <pc:picChg chg="mod">
          <ac:chgData name="Evaristar Kudowa" userId="e175c437-14c7-48cf-85e7-133e5e49cd07" providerId="ADAL" clId="{F4999AAF-B602-55A4-86BA-3313B77EB674}" dt="2026-01-22T09:56:12.790" v="48" actId="14100"/>
          <ac:picMkLst>
            <pc:docMk/>
            <pc:sldMk cId="0" sldId="264"/>
            <ac:picMk id="3" creationId="{00000000-0000-0000-0000-000000000000}"/>
          </ac:picMkLst>
        </pc:picChg>
      </pc:sldChg>
      <pc:sldChg chg="modSp mod">
        <pc:chgData name="Evaristar Kudowa" userId="e175c437-14c7-48cf-85e7-133e5e49cd07" providerId="ADAL" clId="{F4999AAF-B602-55A4-86BA-3313B77EB674}" dt="2026-01-22T09:58:34.251" v="83" actId="1076"/>
        <pc:sldMkLst>
          <pc:docMk/>
          <pc:sldMk cId="0" sldId="265"/>
        </pc:sldMkLst>
        <pc:spChg chg="mod">
          <ac:chgData name="Evaristar Kudowa" userId="e175c437-14c7-48cf-85e7-133e5e49cd07" providerId="ADAL" clId="{F4999AAF-B602-55A4-86BA-3313B77EB674}" dt="2026-01-22T09:58:12.822" v="76" actId="14100"/>
          <ac:spMkLst>
            <pc:docMk/>
            <pc:sldMk cId="0" sldId="265"/>
            <ac:spMk id="2" creationId="{C5CC315F-F711-43BA-8C23-8D50769E33D2}"/>
          </ac:spMkLst>
        </pc:spChg>
        <pc:spChg chg="mod">
          <ac:chgData name="Evaristar Kudowa" userId="e175c437-14c7-48cf-85e7-133e5e49cd07" providerId="ADAL" clId="{F4999AAF-B602-55A4-86BA-3313B77EB674}" dt="2026-01-22T09:58:28.149" v="82" actId="27636"/>
          <ac:spMkLst>
            <pc:docMk/>
            <pc:sldMk cId="0" sldId="265"/>
            <ac:spMk id="4" creationId="{F6C278EB-CD3C-4569-8B41-D3DDD3B4004E}"/>
          </ac:spMkLst>
        </pc:spChg>
        <pc:picChg chg="mod">
          <ac:chgData name="Evaristar Kudowa" userId="e175c437-14c7-48cf-85e7-133e5e49cd07" providerId="ADAL" clId="{F4999AAF-B602-55A4-86BA-3313B77EB674}" dt="2026-01-22T09:58:34.251" v="83" actId="1076"/>
          <ac:picMkLst>
            <pc:docMk/>
            <pc:sldMk cId="0" sldId="265"/>
            <ac:picMk id="3" creationId="{00000000-0000-0000-0000-000000000000}"/>
          </ac:picMkLst>
        </pc:picChg>
      </pc:sldChg>
      <pc:sldChg chg="modSp mod">
        <pc:chgData name="Evaristar Kudowa" userId="e175c437-14c7-48cf-85e7-133e5e49cd07" providerId="ADAL" clId="{F4999AAF-B602-55A4-86BA-3313B77EB674}" dt="2026-01-22T09:57:56.205" v="74" actId="1076"/>
        <pc:sldMkLst>
          <pc:docMk/>
          <pc:sldMk cId="0" sldId="266"/>
        </pc:sldMkLst>
        <pc:spChg chg="mod">
          <ac:chgData name="Evaristar Kudowa" userId="e175c437-14c7-48cf-85e7-133e5e49cd07" providerId="ADAL" clId="{F4999AAF-B602-55A4-86BA-3313B77EB674}" dt="2026-01-22T09:56:38.078" v="53" actId="14100"/>
          <ac:spMkLst>
            <pc:docMk/>
            <pc:sldMk cId="0" sldId="266"/>
            <ac:spMk id="2" creationId="{C5CC315F-F711-43BA-8C23-8D50769E33D2}"/>
          </ac:spMkLst>
        </pc:spChg>
        <pc:spChg chg="mod">
          <ac:chgData name="Evaristar Kudowa" userId="e175c437-14c7-48cf-85e7-133e5e49cd07" providerId="ADAL" clId="{F4999AAF-B602-55A4-86BA-3313B77EB674}" dt="2026-01-22T09:57:36.856" v="69" actId="403"/>
          <ac:spMkLst>
            <pc:docMk/>
            <pc:sldMk cId="0" sldId="266"/>
            <ac:spMk id="4" creationId="{F6C278EB-CD3C-4569-8B41-D3DDD3B4004E}"/>
          </ac:spMkLst>
        </pc:spChg>
        <pc:picChg chg="mod">
          <ac:chgData name="Evaristar Kudowa" userId="e175c437-14c7-48cf-85e7-133e5e49cd07" providerId="ADAL" clId="{F4999AAF-B602-55A4-86BA-3313B77EB674}" dt="2026-01-22T09:57:56.205" v="74" actId="1076"/>
          <ac:picMkLst>
            <pc:docMk/>
            <pc:sldMk cId="0" sldId="266"/>
            <ac:picMk id="3" creationId="{00000000-0000-0000-0000-000000000000}"/>
          </ac:picMkLst>
        </pc:picChg>
      </pc:sldChg>
      <pc:sldChg chg="modSp mod">
        <pc:chgData name="Evaristar Kudowa" userId="e175c437-14c7-48cf-85e7-133e5e49cd07" providerId="ADAL" clId="{F4999AAF-B602-55A4-86BA-3313B77EB674}" dt="2026-01-22T09:59:40.137" v="96" actId="1076"/>
        <pc:sldMkLst>
          <pc:docMk/>
          <pc:sldMk cId="0" sldId="276"/>
        </pc:sldMkLst>
        <pc:spChg chg="mod">
          <ac:chgData name="Evaristar Kudowa" userId="e175c437-14c7-48cf-85e7-133e5e49cd07" providerId="ADAL" clId="{F4999AAF-B602-55A4-86BA-3313B77EB674}" dt="2026-01-22T09:59:14.716" v="88" actId="14100"/>
          <ac:spMkLst>
            <pc:docMk/>
            <pc:sldMk cId="0" sldId="276"/>
            <ac:spMk id="2" creationId="{C5CC315F-F711-43BA-8C23-8D50769E33D2}"/>
          </ac:spMkLst>
        </pc:spChg>
        <pc:spChg chg="mod">
          <ac:chgData name="Evaristar Kudowa" userId="e175c437-14c7-48cf-85e7-133e5e49cd07" providerId="ADAL" clId="{F4999AAF-B602-55A4-86BA-3313B77EB674}" dt="2026-01-22T09:59:40.137" v="96" actId="1076"/>
          <ac:spMkLst>
            <pc:docMk/>
            <pc:sldMk cId="0" sldId="276"/>
            <ac:spMk id="4" creationId="{F6C278EB-CD3C-4569-8B41-D3DDD3B4004E}"/>
          </ac:spMkLst>
        </pc:spChg>
        <pc:picChg chg="mod">
          <ac:chgData name="Evaristar Kudowa" userId="e175c437-14c7-48cf-85e7-133e5e49cd07" providerId="ADAL" clId="{F4999AAF-B602-55A4-86BA-3313B77EB674}" dt="2026-01-22T09:59:30.133" v="94" actId="1076"/>
          <ac:picMkLst>
            <pc:docMk/>
            <pc:sldMk cId="0" sldId="276"/>
            <ac:picMk id="3" creationId="{00000000-0000-0000-0000-000000000000}"/>
          </ac:picMkLst>
        </pc:picChg>
      </pc:sldChg>
      <pc:sldChg chg="modSp mod">
        <pc:chgData name="Evaristar Kudowa" userId="e175c437-14c7-48cf-85e7-133e5e49cd07" providerId="ADAL" clId="{F4999AAF-B602-55A4-86BA-3313B77EB674}" dt="2026-01-22T10:09:13.469" v="205" actId="14100"/>
        <pc:sldMkLst>
          <pc:docMk/>
          <pc:sldMk cId="0" sldId="279"/>
        </pc:sldMkLst>
        <pc:spChg chg="mod">
          <ac:chgData name="Evaristar Kudowa" userId="e175c437-14c7-48cf-85e7-133e5e49cd07" providerId="ADAL" clId="{F4999AAF-B602-55A4-86BA-3313B77EB674}" dt="2026-01-22T10:09:01.499" v="201" actId="14100"/>
          <ac:spMkLst>
            <pc:docMk/>
            <pc:sldMk cId="0" sldId="279"/>
            <ac:spMk id="2" creationId="{C5CC315F-F711-43BA-8C23-8D50769E33D2}"/>
          </ac:spMkLst>
        </pc:spChg>
        <pc:spChg chg="mod">
          <ac:chgData name="Evaristar Kudowa" userId="e175c437-14c7-48cf-85e7-133e5e49cd07" providerId="ADAL" clId="{F4999AAF-B602-55A4-86BA-3313B77EB674}" dt="2026-01-22T10:09:13.469" v="205" actId="14100"/>
          <ac:spMkLst>
            <pc:docMk/>
            <pc:sldMk cId="0" sldId="279"/>
            <ac:spMk id="4" creationId="{F6C278EB-CD3C-4569-8B41-D3DDD3B4004E}"/>
          </ac:spMkLst>
        </pc:spChg>
        <pc:picChg chg="mod">
          <ac:chgData name="Evaristar Kudowa" userId="e175c437-14c7-48cf-85e7-133e5e49cd07" providerId="ADAL" clId="{F4999AAF-B602-55A4-86BA-3313B77EB674}" dt="2026-01-22T10:09:05.478" v="202" actId="1076"/>
          <ac:picMkLst>
            <pc:docMk/>
            <pc:sldMk cId="0" sldId="279"/>
            <ac:picMk id="3" creationId="{00000000-0000-0000-0000-000000000000}"/>
          </ac:picMkLst>
        </pc:picChg>
      </pc:sldChg>
      <pc:sldChg chg="modSp mod">
        <pc:chgData name="Evaristar Kudowa" userId="e175c437-14c7-48cf-85e7-133e5e49cd07" providerId="ADAL" clId="{F4999AAF-B602-55A4-86BA-3313B77EB674}" dt="2026-01-22T10:00:29.074" v="108" actId="27636"/>
        <pc:sldMkLst>
          <pc:docMk/>
          <pc:sldMk cId="0" sldId="284"/>
        </pc:sldMkLst>
        <pc:spChg chg="mod">
          <ac:chgData name="Evaristar Kudowa" userId="e175c437-14c7-48cf-85e7-133e5e49cd07" providerId="ADAL" clId="{F4999AAF-B602-55A4-86BA-3313B77EB674}" dt="2026-01-22T10:00:10.673" v="100" actId="14100"/>
          <ac:spMkLst>
            <pc:docMk/>
            <pc:sldMk cId="0" sldId="284"/>
            <ac:spMk id="2" creationId="{C5CC315F-F711-43BA-8C23-8D50769E33D2}"/>
          </ac:spMkLst>
        </pc:spChg>
        <pc:spChg chg="mod">
          <ac:chgData name="Evaristar Kudowa" userId="e175c437-14c7-48cf-85e7-133e5e49cd07" providerId="ADAL" clId="{F4999AAF-B602-55A4-86BA-3313B77EB674}" dt="2026-01-22T10:00:29.074" v="108" actId="27636"/>
          <ac:spMkLst>
            <pc:docMk/>
            <pc:sldMk cId="0" sldId="284"/>
            <ac:spMk id="4" creationId="{F6C278EB-CD3C-4569-8B41-D3DDD3B4004E}"/>
          </ac:spMkLst>
        </pc:spChg>
        <pc:picChg chg="mod">
          <ac:chgData name="Evaristar Kudowa" userId="e175c437-14c7-48cf-85e7-133e5e49cd07" providerId="ADAL" clId="{F4999AAF-B602-55A4-86BA-3313B77EB674}" dt="2026-01-22T10:00:24.875" v="106" actId="1076"/>
          <ac:picMkLst>
            <pc:docMk/>
            <pc:sldMk cId="0" sldId="284"/>
            <ac:picMk id="3" creationId="{00000000-0000-0000-0000-000000000000}"/>
          </ac:picMkLst>
        </pc:picChg>
      </pc:sldChg>
      <pc:sldChg chg="modSp mod">
        <pc:chgData name="Evaristar Kudowa" userId="e175c437-14c7-48cf-85e7-133e5e49cd07" providerId="ADAL" clId="{F4999AAF-B602-55A4-86BA-3313B77EB674}" dt="2026-01-22T10:01:00.013" v="118" actId="1076"/>
        <pc:sldMkLst>
          <pc:docMk/>
          <pc:sldMk cId="0" sldId="286"/>
        </pc:sldMkLst>
        <pc:spChg chg="mod">
          <ac:chgData name="Evaristar Kudowa" userId="e175c437-14c7-48cf-85e7-133e5e49cd07" providerId="ADAL" clId="{F4999AAF-B602-55A4-86BA-3313B77EB674}" dt="2026-01-22T10:00:49.829" v="114" actId="14100"/>
          <ac:spMkLst>
            <pc:docMk/>
            <pc:sldMk cId="0" sldId="286"/>
            <ac:spMk id="2" creationId="{C5CC315F-F711-43BA-8C23-8D50769E33D2}"/>
          </ac:spMkLst>
        </pc:spChg>
        <pc:spChg chg="mod">
          <ac:chgData name="Evaristar Kudowa" userId="e175c437-14c7-48cf-85e7-133e5e49cd07" providerId="ADAL" clId="{F4999AAF-B602-55A4-86BA-3313B77EB674}" dt="2026-01-22T10:00:52.703" v="116" actId="27636"/>
          <ac:spMkLst>
            <pc:docMk/>
            <pc:sldMk cId="0" sldId="286"/>
            <ac:spMk id="4" creationId="{F6C278EB-CD3C-4569-8B41-D3DDD3B4004E}"/>
          </ac:spMkLst>
        </pc:spChg>
        <pc:picChg chg="mod">
          <ac:chgData name="Evaristar Kudowa" userId="e175c437-14c7-48cf-85e7-133e5e49cd07" providerId="ADAL" clId="{F4999AAF-B602-55A4-86BA-3313B77EB674}" dt="2026-01-22T10:01:00.013" v="118" actId="1076"/>
          <ac:picMkLst>
            <pc:docMk/>
            <pc:sldMk cId="0" sldId="286"/>
            <ac:picMk id="3" creationId="{00000000-0000-0000-0000-000000000000}"/>
          </ac:picMkLst>
        </pc:picChg>
      </pc:sldChg>
      <pc:sldChg chg="modSp mod">
        <pc:chgData name="Evaristar Kudowa" userId="e175c437-14c7-48cf-85e7-133e5e49cd07" providerId="ADAL" clId="{F4999AAF-B602-55A4-86BA-3313B77EB674}" dt="2026-01-22T10:01:49.485" v="129" actId="1076"/>
        <pc:sldMkLst>
          <pc:docMk/>
          <pc:sldMk cId="0" sldId="292"/>
        </pc:sldMkLst>
        <pc:spChg chg="mod">
          <ac:chgData name="Evaristar Kudowa" userId="e175c437-14c7-48cf-85e7-133e5e49cd07" providerId="ADAL" clId="{F4999AAF-B602-55A4-86BA-3313B77EB674}" dt="2026-01-22T10:01:27.633" v="122" actId="14100"/>
          <ac:spMkLst>
            <pc:docMk/>
            <pc:sldMk cId="0" sldId="292"/>
            <ac:spMk id="2" creationId="{C5CC315F-F711-43BA-8C23-8D50769E33D2}"/>
          </ac:spMkLst>
        </pc:spChg>
        <pc:spChg chg="mod">
          <ac:chgData name="Evaristar Kudowa" userId="e175c437-14c7-48cf-85e7-133e5e49cd07" providerId="ADAL" clId="{F4999AAF-B602-55A4-86BA-3313B77EB674}" dt="2026-01-22T10:01:49.485" v="129" actId="1076"/>
          <ac:spMkLst>
            <pc:docMk/>
            <pc:sldMk cId="0" sldId="292"/>
            <ac:spMk id="4" creationId="{F6C278EB-CD3C-4569-8B41-D3DDD3B4004E}"/>
          </ac:spMkLst>
        </pc:spChg>
        <pc:picChg chg="mod">
          <ac:chgData name="Evaristar Kudowa" userId="e175c437-14c7-48cf-85e7-133e5e49cd07" providerId="ADAL" clId="{F4999AAF-B602-55A4-86BA-3313B77EB674}" dt="2026-01-22T10:01:43.631" v="128" actId="1076"/>
          <ac:picMkLst>
            <pc:docMk/>
            <pc:sldMk cId="0" sldId="292"/>
            <ac:picMk id="3" creationId="{00000000-0000-0000-0000-000000000000}"/>
          </ac:picMkLst>
        </pc:picChg>
      </pc:sldChg>
      <pc:sldChg chg="modSp mod">
        <pc:chgData name="Evaristar Kudowa" userId="e175c437-14c7-48cf-85e7-133e5e49cd07" providerId="ADAL" clId="{F4999AAF-B602-55A4-86BA-3313B77EB674}" dt="2026-01-22T10:02:29.962" v="138" actId="1076"/>
        <pc:sldMkLst>
          <pc:docMk/>
          <pc:sldMk cId="0" sldId="299"/>
        </pc:sldMkLst>
        <pc:spChg chg="mod">
          <ac:chgData name="Evaristar Kudowa" userId="e175c437-14c7-48cf-85e7-133e5e49cd07" providerId="ADAL" clId="{F4999AAF-B602-55A4-86BA-3313B77EB674}" dt="2026-01-22T10:02:19.177" v="133" actId="14100"/>
          <ac:spMkLst>
            <pc:docMk/>
            <pc:sldMk cId="0" sldId="299"/>
            <ac:spMk id="2" creationId="{C5CC315F-F711-43BA-8C23-8D50769E33D2}"/>
          </ac:spMkLst>
        </pc:spChg>
        <pc:spChg chg="mod">
          <ac:chgData name="Evaristar Kudowa" userId="e175c437-14c7-48cf-85e7-133e5e49cd07" providerId="ADAL" clId="{F4999AAF-B602-55A4-86BA-3313B77EB674}" dt="2026-01-22T10:02:26.131" v="137" actId="27636"/>
          <ac:spMkLst>
            <pc:docMk/>
            <pc:sldMk cId="0" sldId="299"/>
            <ac:spMk id="4" creationId="{F6C278EB-CD3C-4569-8B41-D3DDD3B4004E}"/>
          </ac:spMkLst>
        </pc:spChg>
        <pc:picChg chg="mod">
          <ac:chgData name="Evaristar Kudowa" userId="e175c437-14c7-48cf-85e7-133e5e49cd07" providerId="ADAL" clId="{F4999AAF-B602-55A4-86BA-3313B77EB674}" dt="2026-01-22T10:02:29.962" v="138" actId="1076"/>
          <ac:picMkLst>
            <pc:docMk/>
            <pc:sldMk cId="0" sldId="299"/>
            <ac:picMk id="3" creationId="{00000000-0000-0000-0000-000000000000}"/>
          </ac:picMkLst>
        </pc:picChg>
      </pc:sldChg>
      <pc:sldChg chg="modSp mod">
        <pc:chgData name="Evaristar Kudowa" userId="e175c437-14c7-48cf-85e7-133e5e49cd07" providerId="ADAL" clId="{F4999AAF-B602-55A4-86BA-3313B77EB674}" dt="2026-01-22T10:03:06.514" v="149" actId="1076"/>
        <pc:sldMkLst>
          <pc:docMk/>
          <pc:sldMk cId="0" sldId="304"/>
        </pc:sldMkLst>
        <pc:spChg chg="mod">
          <ac:chgData name="Evaristar Kudowa" userId="e175c437-14c7-48cf-85e7-133e5e49cd07" providerId="ADAL" clId="{F4999AAF-B602-55A4-86BA-3313B77EB674}" dt="2026-01-22T10:02:46.203" v="141" actId="14100"/>
          <ac:spMkLst>
            <pc:docMk/>
            <pc:sldMk cId="0" sldId="304"/>
            <ac:spMk id="2" creationId="{C5CC315F-F711-43BA-8C23-8D50769E33D2}"/>
          </ac:spMkLst>
        </pc:spChg>
        <pc:spChg chg="mod">
          <ac:chgData name="Evaristar Kudowa" userId="e175c437-14c7-48cf-85e7-133e5e49cd07" providerId="ADAL" clId="{F4999AAF-B602-55A4-86BA-3313B77EB674}" dt="2026-01-22T10:03:02.500" v="148" actId="27636"/>
          <ac:spMkLst>
            <pc:docMk/>
            <pc:sldMk cId="0" sldId="304"/>
            <ac:spMk id="4" creationId="{F6C278EB-CD3C-4569-8B41-D3DDD3B4004E}"/>
          </ac:spMkLst>
        </pc:spChg>
        <pc:picChg chg="mod">
          <ac:chgData name="Evaristar Kudowa" userId="e175c437-14c7-48cf-85e7-133e5e49cd07" providerId="ADAL" clId="{F4999AAF-B602-55A4-86BA-3313B77EB674}" dt="2026-01-22T10:03:06.514" v="149" actId="1076"/>
          <ac:picMkLst>
            <pc:docMk/>
            <pc:sldMk cId="0" sldId="304"/>
            <ac:picMk id="3" creationId="{00000000-0000-0000-0000-000000000000}"/>
          </ac:picMkLst>
        </pc:picChg>
      </pc:sldChg>
      <pc:sldChg chg="modSp mod">
        <pc:chgData name="Evaristar Kudowa" userId="e175c437-14c7-48cf-85e7-133e5e49cd07" providerId="ADAL" clId="{F4999AAF-B602-55A4-86BA-3313B77EB674}" dt="2026-01-22T10:03:38.721" v="159" actId="27636"/>
        <pc:sldMkLst>
          <pc:docMk/>
          <pc:sldMk cId="0" sldId="308"/>
        </pc:sldMkLst>
        <pc:spChg chg="mod">
          <ac:chgData name="Evaristar Kudowa" userId="e175c437-14c7-48cf-85e7-133e5e49cd07" providerId="ADAL" clId="{F4999AAF-B602-55A4-86BA-3313B77EB674}" dt="2026-01-22T10:03:28.243" v="154" actId="14100"/>
          <ac:spMkLst>
            <pc:docMk/>
            <pc:sldMk cId="0" sldId="308"/>
            <ac:spMk id="2" creationId="{C5CC315F-F711-43BA-8C23-8D50769E33D2}"/>
          </ac:spMkLst>
        </pc:spChg>
        <pc:spChg chg="mod">
          <ac:chgData name="Evaristar Kudowa" userId="e175c437-14c7-48cf-85e7-133e5e49cd07" providerId="ADAL" clId="{F4999AAF-B602-55A4-86BA-3313B77EB674}" dt="2026-01-22T10:03:38.721" v="159" actId="27636"/>
          <ac:spMkLst>
            <pc:docMk/>
            <pc:sldMk cId="0" sldId="308"/>
            <ac:spMk id="4" creationId="{F6C278EB-CD3C-4569-8B41-D3DDD3B4004E}"/>
          </ac:spMkLst>
        </pc:spChg>
        <pc:picChg chg="mod">
          <ac:chgData name="Evaristar Kudowa" userId="e175c437-14c7-48cf-85e7-133e5e49cd07" providerId="ADAL" clId="{F4999AAF-B602-55A4-86BA-3313B77EB674}" dt="2026-01-22T10:03:36.144" v="157" actId="1076"/>
          <ac:picMkLst>
            <pc:docMk/>
            <pc:sldMk cId="0" sldId="308"/>
            <ac:picMk id="3" creationId="{00000000-0000-0000-0000-000000000000}"/>
          </ac:picMkLst>
        </pc:picChg>
      </pc:sldChg>
      <pc:sldChg chg="modSp mod">
        <pc:chgData name="Evaristar Kudowa" userId="e175c437-14c7-48cf-85e7-133e5e49cd07" providerId="ADAL" clId="{F4999AAF-B602-55A4-86BA-3313B77EB674}" dt="2026-01-22T10:04:19.809" v="167" actId="1076"/>
        <pc:sldMkLst>
          <pc:docMk/>
          <pc:sldMk cId="0" sldId="313"/>
        </pc:sldMkLst>
        <pc:spChg chg="mod">
          <ac:chgData name="Evaristar Kudowa" userId="e175c437-14c7-48cf-85e7-133e5e49cd07" providerId="ADAL" clId="{F4999AAF-B602-55A4-86BA-3313B77EB674}" dt="2026-01-22T10:03:52.142" v="161" actId="14100"/>
          <ac:spMkLst>
            <pc:docMk/>
            <pc:sldMk cId="0" sldId="313"/>
            <ac:spMk id="2" creationId="{C5CC315F-F711-43BA-8C23-8D50769E33D2}"/>
          </ac:spMkLst>
        </pc:spChg>
        <pc:spChg chg="mod">
          <ac:chgData name="Evaristar Kudowa" userId="e175c437-14c7-48cf-85e7-133e5e49cd07" providerId="ADAL" clId="{F4999AAF-B602-55A4-86BA-3313B77EB674}" dt="2026-01-22T10:04:13.461" v="166" actId="27636"/>
          <ac:spMkLst>
            <pc:docMk/>
            <pc:sldMk cId="0" sldId="313"/>
            <ac:spMk id="4" creationId="{F6C278EB-CD3C-4569-8B41-D3DDD3B4004E}"/>
          </ac:spMkLst>
        </pc:spChg>
        <pc:picChg chg="mod">
          <ac:chgData name="Evaristar Kudowa" userId="e175c437-14c7-48cf-85e7-133e5e49cd07" providerId="ADAL" clId="{F4999AAF-B602-55A4-86BA-3313B77EB674}" dt="2026-01-22T10:04:19.809" v="167" actId="1076"/>
          <ac:picMkLst>
            <pc:docMk/>
            <pc:sldMk cId="0" sldId="313"/>
            <ac:picMk id="3" creationId="{00000000-0000-0000-0000-000000000000}"/>
          </ac:picMkLst>
        </pc:picChg>
      </pc:sldChg>
      <pc:sldChg chg="modSp mod">
        <pc:chgData name="Evaristar Kudowa" userId="e175c437-14c7-48cf-85e7-133e5e49cd07" providerId="ADAL" clId="{F4999AAF-B602-55A4-86BA-3313B77EB674}" dt="2026-01-22T10:04:31.245" v="169" actId="27636"/>
        <pc:sldMkLst>
          <pc:docMk/>
          <pc:sldMk cId="0" sldId="317"/>
        </pc:sldMkLst>
        <pc:spChg chg="mod">
          <ac:chgData name="Evaristar Kudowa" userId="e175c437-14c7-48cf-85e7-133e5e49cd07" providerId="ADAL" clId="{F4999AAF-B602-55A4-86BA-3313B77EB674}" dt="2026-01-22T10:04:31.245" v="169" actId="27636"/>
          <ac:spMkLst>
            <pc:docMk/>
            <pc:sldMk cId="0" sldId="317"/>
            <ac:spMk id="3" creationId="{288BC91F-1C76-43AE-8B2A-956D48B768BE}"/>
          </ac:spMkLst>
        </pc:spChg>
      </pc:sldChg>
      <pc:sldChg chg="modSp mod">
        <pc:chgData name="Evaristar Kudowa" userId="e175c437-14c7-48cf-85e7-133e5e49cd07" providerId="ADAL" clId="{F4999AAF-B602-55A4-86BA-3313B77EB674}" dt="2026-01-22T10:05:04.962" v="180" actId="1076"/>
        <pc:sldMkLst>
          <pc:docMk/>
          <pc:sldMk cId="0" sldId="318"/>
        </pc:sldMkLst>
        <pc:spChg chg="mod">
          <ac:chgData name="Evaristar Kudowa" userId="e175c437-14c7-48cf-85e7-133e5e49cd07" providerId="ADAL" clId="{F4999AAF-B602-55A4-86BA-3313B77EB674}" dt="2026-01-22T10:04:50.446" v="174" actId="14100"/>
          <ac:spMkLst>
            <pc:docMk/>
            <pc:sldMk cId="0" sldId="318"/>
            <ac:spMk id="2" creationId="{C5CC315F-F711-43BA-8C23-8D50769E33D2}"/>
          </ac:spMkLst>
        </pc:spChg>
        <pc:spChg chg="mod">
          <ac:chgData name="Evaristar Kudowa" userId="e175c437-14c7-48cf-85e7-133e5e49cd07" providerId="ADAL" clId="{F4999AAF-B602-55A4-86BA-3313B77EB674}" dt="2026-01-22T10:05:01.784" v="179" actId="14100"/>
          <ac:spMkLst>
            <pc:docMk/>
            <pc:sldMk cId="0" sldId="318"/>
            <ac:spMk id="4" creationId="{F6C278EB-CD3C-4569-8B41-D3DDD3B4004E}"/>
          </ac:spMkLst>
        </pc:spChg>
        <pc:picChg chg="mod">
          <ac:chgData name="Evaristar Kudowa" userId="e175c437-14c7-48cf-85e7-133e5e49cd07" providerId="ADAL" clId="{F4999AAF-B602-55A4-86BA-3313B77EB674}" dt="2026-01-22T10:05:04.962" v="180" actId="1076"/>
          <ac:picMkLst>
            <pc:docMk/>
            <pc:sldMk cId="0" sldId="318"/>
            <ac:picMk id="3" creationId="{00000000-0000-0000-0000-000000000000}"/>
          </ac:picMkLst>
        </pc:picChg>
      </pc:sldChg>
      <pc:sldChg chg="modSp mod">
        <pc:chgData name="Evaristar Kudowa" userId="e175c437-14c7-48cf-85e7-133e5e49cd07" providerId="ADAL" clId="{F4999AAF-B602-55A4-86BA-3313B77EB674}" dt="2026-01-22T10:05:22.956" v="182" actId="27636"/>
        <pc:sldMkLst>
          <pc:docMk/>
          <pc:sldMk cId="0" sldId="322"/>
        </pc:sldMkLst>
        <pc:spChg chg="mod">
          <ac:chgData name="Evaristar Kudowa" userId="e175c437-14c7-48cf-85e7-133e5e49cd07" providerId="ADAL" clId="{F4999AAF-B602-55A4-86BA-3313B77EB674}" dt="2026-01-22T10:05:22.956" v="182" actId="27636"/>
          <ac:spMkLst>
            <pc:docMk/>
            <pc:sldMk cId="0" sldId="322"/>
            <ac:spMk id="3" creationId="{288BC91F-1C76-43AE-8B2A-956D48B768BE}"/>
          </ac:spMkLst>
        </pc:spChg>
      </pc:sldChg>
      <pc:sldChg chg="modSp mod">
        <pc:chgData name="Evaristar Kudowa" userId="e175c437-14c7-48cf-85e7-133e5e49cd07" providerId="ADAL" clId="{F4999AAF-B602-55A4-86BA-3313B77EB674}" dt="2026-01-22T10:05:33.917" v="184" actId="14100"/>
        <pc:sldMkLst>
          <pc:docMk/>
          <pc:sldMk cId="0" sldId="323"/>
        </pc:sldMkLst>
        <pc:spChg chg="mod">
          <ac:chgData name="Evaristar Kudowa" userId="e175c437-14c7-48cf-85e7-133e5e49cd07" providerId="ADAL" clId="{F4999AAF-B602-55A4-86BA-3313B77EB674}" dt="2026-01-22T10:05:33.917" v="184" actId="14100"/>
          <ac:spMkLst>
            <pc:docMk/>
            <pc:sldMk cId="0" sldId="323"/>
            <ac:spMk id="2" creationId="{C5CC315F-F711-43BA-8C23-8D50769E33D2}"/>
          </ac:spMkLst>
        </pc:spChg>
      </pc:sldChg>
      <pc:sldChg chg="modSp mod">
        <pc:chgData name="Evaristar Kudowa" userId="e175c437-14c7-48cf-85e7-133e5e49cd07" providerId="ADAL" clId="{F4999AAF-B602-55A4-86BA-3313B77EB674}" dt="2026-01-22T10:05:56.768" v="186" actId="14100"/>
        <pc:sldMkLst>
          <pc:docMk/>
          <pc:sldMk cId="0" sldId="330"/>
        </pc:sldMkLst>
        <pc:spChg chg="mod">
          <ac:chgData name="Evaristar Kudowa" userId="e175c437-14c7-48cf-85e7-133e5e49cd07" providerId="ADAL" clId="{F4999AAF-B602-55A4-86BA-3313B77EB674}" dt="2026-01-22T10:05:56.768" v="186" actId="14100"/>
          <ac:spMkLst>
            <pc:docMk/>
            <pc:sldMk cId="0" sldId="330"/>
            <ac:spMk id="2" creationId="{C5CC315F-F711-43BA-8C23-8D50769E33D2}"/>
          </ac:spMkLst>
        </pc:spChg>
      </pc:sldChg>
      <pc:sldChg chg="modSp mod">
        <pc:chgData name="Evaristar Kudowa" userId="e175c437-14c7-48cf-85e7-133e5e49cd07" providerId="ADAL" clId="{F4999AAF-B602-55A4-86BA-3313B77EB674}" dt="2026-01-22T10:06:16.742" v="188" actId="27636"/>
        <pc:sldMkLst>
          <pc:docMk/>
          <pc:sldMk cId="0" sldId="342"/>
        </pc:sldMkLst>
        <pc:spChg chg="mod">
          <ac:chgData name="Evaristar Kudowa" userId="e175c437-14c7-48cf-85e7-133e5e49cd07" providerId="ADAL" clId="{F4999AAF-B602-55A4-86BA-3313B77EB674}" dt="2026-01-22T10:06:16.742" v="188" actId="27636"/>
          <ac:spMkLst>
            <pc:docMk/>
            <pc:sldMk cId="0" sldId="342"/>
            <ac:spMk id="3" creationId="{288BC91F-1C76-43AE-8B2A-956D48B768BE}"/>
          </ac:spMkLst>
        </pc:spChg>
      </pc:sldChg>
      <pc:sldChg chg="modSp mod">
        <pc:chgData name="Evaristar Kudowa" userId="e175c437-14c7-48cf-85e7-133e5e49cd07" providerId="ADAL" clId="{F4999AAF-B602-55A4-86BA-3313B77EB674}" dt="2026-01-22T10:06:33.464" v="191" actId="14100"/>
        <pc:sldMkLst>
          <pc:docMk/>
          <pc:sldMk cId="0" sldId="344"/>
        </pc:sldMkLst>
        <pc:spChg chg="mod">
          <ac:chgData name="Evaristar Kudowa" userId="e175c437-14c7-48cf-85e7-133e5e49cd07" providerId="ADAL" clId="{F4999AAF-B602-55A4-86BA-3313B77EB674}" dt="2026-01-22T10:06:33.464" v="191" actId="14100"/>
          <ac:spMkLst>
            <pc:docMk/>
            <pc:sldMk cId="0" sldId="344"/>
            <ac:spMk id="2" creationId="{C5CC315F-F711-43BA-8C23-8D50769E33D2}"/>
          </ac:spMkLst>
        </pc:spChg>
      </pc:sldChg>
      <pc:sldChg chg="modSp mod">
        <pc:chgData name="Evaristar Kudowa" userId="e175c437-14c7-48cf-85e7-133e5e49cd07" providerId="ADAL" clId="{F4999AAF-B602-55A4-86BA-3313B77EB674}" dt="2026-01-22T10:06:44.578" v="193" actId="14100"/>
        <pc:sldMkLst>
          <pc:docMk/>
          <pc:sldMk cId="0" sldId="345"/>
        </pc:sldMkLst>
        <pc:spChg chg="mod">
          <ac:chgData name="Evaristar Kudowa" userId="e175c437-14c7-48cf-85e7-133e5e49cd07" providerId="ADAL" clId="{F4999AAF-B602-55A4-86BA-3313B77EB674}" dt="2026-01-22T10:06:44.578" v="193" actId="14100"/>
          <ac:spMkLst>
            <pc:docMk/>
            <pc:sldMk cId="0" sldId="345"/>
            <ac:spMk id="2" creationId="{C5CC315F-F711-43BA-8C23-8D50769E33D2}"/>
          </ac:spMkLst>
        </pc:spChg>
      </pc:sldChg>
      <pc:sldChg chg="modSp mod">
        <pc:chgData name="Evaristar Kudowa" userId="e175c437-14c7-48cf-85e7-133e5e49cd07" providerId="ADAL" clId="{F4999AAF-B602-55A4-86BA-3313B77EB674}" dt="2026-01-22T10:06:54.978" v="195" actId="14100"/>
        <pc:sldMkLst>
          <pc:docMk/>
          <pc:sldMk cId="0" sldId="346"/>
        </pc:sldMkLst>
        <pc:spChg chg="mod">
          <ac:chgData name="Evaristar Kudowa" userId="e175c437-14c7-48cf-85e7-133e5e49cd07" providerId="ADAL" clId="{F4999AAF-B602-55A4-86BA-3313B77EB674}" dt="2026-01-22T10:06:54.978" v="195" actId="14100"/>
          <ac:spMkLst>
            <pc:docMk/>
            <pc:sldMk cId="0" sldId="346"/>
            <ac:spMk id="2" creationId="{C5CC315F-F711-43BA-8C23-8D50769E33D2}"/>
          </ac:spMkLst>
        </pc:spChg>
      </pc:sldChg>
      <pc:sldChg chg="modSp mod">
        <pc:chgData name="Evaristar Kudowa" userId="e175c437-14c7-48cf-85e7-133e5e49cd07" providerId="ADAL" clId="{F4999AAF-B602-55A4-86BA-3313B77EB674}" dt="2026-01-22T10:07:12.738" v="197" actId="27636"/>
        <pc:sldMkLst>
          <pc:docMk/>
          <pc:sldMk cId="0" sldId="355"/>
        </pc:sldMkLst>
        <pc:spChg chg="mod">
          <ac:chgData name="Evaristar Kudowa" userId="e175c437-14c7-48cf-85e7-133e5e49cd07" providerId="ADAL" clId="{F4999AAF-B602-55A4-86BA-3313B77EB674}" dt="2026-01-22T10:07:12.738" v="197" actId="27636"/>
          <ac:spMkLst>
            <pc:docMk/>
            <pc:sldMk cId="0" sldId="355"/>
            <ac:spMk id="3" creationId="{288BC91F-1C76-43AE-8B2A-956D48B768BE}"/>
          </ac:spMkLst>
        </pc:spChg>
      </pc:sldChg>
      <pc:sldChg chg="modSp mod">
        <pc:chgData name="Evaristar Kudowa" userId="e175c437-14c7-48cf-85e7-133e5e49cd07" providerId="ADAL" clId="{F4999AAF-B602-55A4-86BA-3313B77EB674}" dt="2026-01-22T10:07:18.429" v="199" actId="27636"/>
        <pc:sldMkLst>
          <pc:docMk/>
          <pc:sldMk cId="0" sldId="356"/>
        </pc:sldMkLst>
        <pc:spChg chg="mod">
          <ac:chgData name="Evaristar Kudowa" userId="e175c437-14c7-48cf-85e7-133e5e49cd07" providerId="ADAL" clId="{F4999AAF-B602-55A4-86BA-3313B77EB674}" dt="2026-01-22T10:07:18.429" v="199" actId="27636"/>
          <ac:spMkLst>
            <pc:docMk/>
            <pc:sldMk cId="0" sldId="356"/>
            <ac:spMk id="3" creationId="{288BC91F-1C76-43AE-8B2A-956D48B768BE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FE552-82FF-41CD-AE9B-C5B295BA4F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5400" b="1">
                <a:solidFill>
                  <a:srgbClr val="C00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8C47A7-1C60-48ED-9106-1A4E50CD85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26500"/>
            <a:ext cx="9144000" cy="1231300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A256D4-A46F-42D5-9B93-520AF7ED2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5CB42-CF14-4293-8971-6DCD1AAE8BE7}" type="slidenum">
              <a:rPr lang="en-GB" smtClean="0"/>
              <a:t>‹#›</a:t>
            </a:fld>
            <a:endParaRPr lang="en-GB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7CD99309-7B5F-490B-9BDE-AAF9B5F8DCF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24400" y="5580025"/>
            <a:ext cx="2743200" cy="3112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C2113EE3-8373-4C14-933F-C1E589D5B246}" type="datetime1">
              <a:rPr lang="en-GB" smtClean="0"/>
              <a:t>22/01/2026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12064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CC010A-D0D2-45E6-B04B-900AFC2806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79A6CE9-1503-44AE-9C80-F0F8D874EA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5A2AA1-1B6B-4E88-A09D-356FC6852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5CB42-CF14-4293-8971-6DCD1AAE8BE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44267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E5E3CF-3D05-44C8-88C8-D98ADD5B835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F504C6-15EF-447C-AD59-74FEC0CCC5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767EC9-ADE0-4807-A12B-A966A05B8B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5CB42-CF14-4293-8971-6DCD1AAE8BE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60764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A89D5-560C-4369-A313-7C24EDF02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BC91F-1C76-43AE-8B2A-956D48B768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685800" indent="-228600">
              <a:buClr>
                <a:srgbClr val="C00000"/>
              </a:buClr>
              <a:buFont typeface="Arial" panose="020B0604020202020204" pitchFamily="34" charset="0"/>
              <a:buChar char="•"/>
              <a:defRPr/>
            </a:lvl2pPr>
            <a:lvl3pPr marL="1143000" indent="-228600">
              <a:buClrTx/>
              <a:buFont typeface="Arial" panose="020B0604020202020204" pitchFamily="34" charset="0"/>
              <a:buChar char="•"/>
              <a:defRPr/>
            </a:lvl3pPr>
            <a:lvl4pPr>
              <a:buClr>
                <a:srgbClr val="C00000"/>
              </a:buClr>
              <a:defRPr/>
            </a:lvl4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3F998A-2A5E-471F-9FEB-2559B0A7F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5CB42-CF14-4293-8971-6DCD1AAE8BE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00302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511042-BDFA-4708-84AB-F848A1D5D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>
              <a:defRPr sz="4400" b="1">
                <a:solidFill>
                  <a:srgbClr val="C00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6FC57D-47CF-4AB3-8F41-D74240EA10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0AAC92-EEED-4232-ACDE-84003A647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5CB42-CF14-4293-8971-6DCD1AAE8BE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86793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1C85BE-B3D8-4FF3-B29D-02E829750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89358A-6410-47DE-B7D5-0F708CD13DF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2pPr>
              <a:buClr>
                <a:srgbClr val="C00000"/>
              </a:buClr>
              <a:defRPr/>
            </a:lvl2pPr>
            <a:lvl3pPr>
              <a:buClrTx/>
              <a:defRPr/>
            </a:lvl3pPr>
            <a:lvl4pPr>
              <a:buClr>
                <a:srgbClr val="C00000"/>
              </a:buClr>
              <a:defRPr/>
            </a:lvl4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4B0D16-5BFA-42AC-ADC2-646F18F108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2pPr>
              <a:buClr>
                <a:srgbClr val="C00000"/>
              </a:buClr>
              <a:defRPr/>
            </a:lvl2pPr>
            <a:lvl3pPr>
              <a:buClrTx/>
              <a:defRPr/>
            </a:lvl3pPr>
            <a:lvl4pPr>
              <a:buClr>
                <a:srgbClr val="C00000"/>
              </a:buClr>
              <a:defRPr/>
            </a:lvl4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92B6E7-0296-4DDC-8A37-ADBF03312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5CB42-CF14-4293-8971-6DCD1AAE8BE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9958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0E6CF-0013-49C7-AEB8-8E91374711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3B4A6D-F116-4484-8C9C-A4639CC18B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21EE16-2CAA-4269-9363-D2817EE0DF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135FF5-1094-4B0C-B250-AD8B448C6F3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5D47F8F-0A27-4035-ACD4-A78ECFE4A29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6EF0084-C4B2-4571-BB9F-0F21077EB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5CB42-CF14-4293-8971-6DCD1AAE8BE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27154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9237DD-A251-437C-AEDD-CB5B4426A9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CF1F1D-CD28-4160-A015-F8A9E022CF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5CB42-CF14-4293-8971-6DCD1AAE8BE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1959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68FEFF-33E8-4DF3-9F82-C8924C647A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5CB42-CF14-4293-8971-6DCD1AAE8BE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61138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C315F-F711-43BA-8C23-8D50769E3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18A54E-07B9-4B62-B101-F97969B049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C278EB-CD3C-4569-8B41-D3DDD3B400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DD33D4-F2B4-4E27-98BD-BC9272834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5CB42-CF14-4293-8971-6DCD1AAE8BE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02299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4D806B-9951-41F8-8355-56988956D2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142C372-A8E3-48FB-BC6D-03E9BE45A1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7AF29B-6E7F-438B-A4F0-E7B08FC248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CB0398-38BC-4D55-98B4-91433EB43C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5CB42-CF14-4293-8971-6DCD1AAE8BE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02110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e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01289F0-EB91-42F5-8365-E3427F55C1DD}"/>
              </a:ext>
            </a:extLst>
          </p:cNvPr>
          <p:cNvSpPr>
            <a:spLocks noChangeAspect="1"/>
          </p:cNvSpPr>
          <p:nvPr userDrawn="1"/>
        </p:nvSpPr>
        <p:spPr>
          <a:xfrm>
            <a:off x="2262487" y="581720"/>
            <a:ext cx="7667022" cy="5935758"/>
          </a:xfrm>
          <a:prstGeom prst="rect">
            <a:avLst/>
          </a:prstGeom>
          <a:blipFill dpi="0" rotWithShape="1">
            <a:blip r:embed="rId13">
              <a:alphaModFix amt="25000"/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rcRect/>
            <a:stretch>
              <a:fillRect/>
            </a:stretch>
          </a:blipFill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 anchorCtr="0"/>
          <a:lstStyle/>
          <a:p>
            <a:pPr algn="ctr"/>
            <a:endParaRPr lang="en-GB" sz="1400" dirty="0" err="1">
              <a:solidFill>
                <a:schemeClr val="tx1"/>
              </a:solidFill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C1E1190-2136-48F0-AC05-CF8B70904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720" y="365125"/>
            <a:ext cx="1033311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345448-651E-4B5A-868C-102A5658F7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4"/>
            <a:ext cx="10515600" cy="46672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570DB5-9A54-43D6-A1BD-EE919D586D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8799" y="6542081"/>
            <a:ext cx="2743200" cy="31591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C5CB42-CF14-4293-8971-6DCD1AAE8BE7}" type="slidenum">
              <a:rPr lang="en-GB" smtClean="0"/>
              <a:t>‹#›</a:t>
            </a:fld>
            <a:endParaRPr lang="en-GB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9B768418-2B2A-4DD4-AF20-A6EC6C03C46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" y="86916"/>
            <a:ext cx="12192001" cy="228029"/>
          </a:xfrm>
          <a:prstGeom prst="rect">
            <a:avLst/>
          </a:prstGeom>
          <a:solidFill>
            <a:srgbClr val="B0120E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77925" tIns="38963" rIns="77925" bIns="38963" anchor="ctr"/>
          <a:lstStyle/>
          <a:p>
            <a:endParaRPr lang="en-US">
              <a:latin typeface="Calibri" pitchFamily="34" charset="0"/>
            </a:endParaRPr>
          </a:p>
        </p:txBody>
      </p:sp>
      <p:pic>
        <p:nvPicPr>
          <p:cNvPr id="9" name="Picture 8" descr="logo.pdf">
            <a:extLst>
              <a:ext uri="{FF2B5EF4-FFF2-40B4-BE49-F238E27FC236}">
                <a16:creationId xmlns:a16="http://schemas.microsoft.com/office/drawing/2014/main" id="{102BA6D8-072F-4F9F-A5A0-82DCD1210E27}"/>
              </a:ext>
            </a:extLst>
          </p:cNvPr>
          <p:cNvPicPr>
            <a:picLocks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7532" y="326042"/>
            <a:ext cx="708279" cy="972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530C013-6450-9241-806F-A84F38C100C4}"/>
              </a:ext>
            </a:extLst>
          </p:cNvPr>
          <p:cNvSpPr/>
          <p:nvPr userDrawn="1"/>
        </p:nvSpPr>
        <p:spPr>
          <a:xfrm>
            <a:off x="1069560" y="6618679"/>
            <a:ext cx="1167808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b="1" dirty="0">
                <a:solidFill>
                  <a:schemeClr val="bg2">
                    <a:lumMod val="50000"/>
                  </a:schemeClr>
                </a:solidFill>
              </a:rPr>
              <a:t>Except where otherwise noted, these slides by Marc </a:t>
            </a:r>
            <a:r>
              <a:rPr lang="en-GB" sz="1200" b="1" dirty="0" err="1">
                <a:solidFill>
                  <a:schemeClr val="bg2">
                    <a:lumMod val="50000"/>
                  </a:schemeClr>
                </a:solidFill>
              </a:rPr>
              <a:t>Henrion</a:t>
            </a:r>
            <a:r>
              <a:rPr lang="en-GB" sz="1200" b="1" dirty="0">
                <a:solidFill>
                  <a:schemeClr val="bg2">
                    <a:lumMod val="50000"/>
                  </a:schemeClr>
                </a:solidFill>
              </a:rPr>
              <a:t> are licensed under a Creative Commons Attribution 4.0 License: http://</a:t>
            </a:r>
            <a:r>
              <a:rPr lang="en-GB" sz="1200" b="1" dirty="0" err="1">
                <a:solidFill>
                  <a:schemeClr val="bg2">
                    <a:lumMod val="50000"/>
                  </a:schemeClr>
                </a:solidFill>
              </a:rPr>
              <a:t>creativecommons.org</a:t>
            </a:r>
            <a:r>
              <a:rPr lang="en-GB" sz="1200" b="1" dirty="0">
                <a:solidFill>
                  <a:schemeClr val="bg2">
                    <a:lumMod val="50000"/>
                  </a:schemeClr>
                </a:solidFill>
              </a:rPr>
              <a:t>/by/4.0</a:t>
            </a:r>
            <a:endParaRPr lang="en-MW" sz="1200" b="1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11" name="Picture 10" descr="A drawing of a face  Description automatically generated">
            <a:extLst>
              <a:ext uri="{FF2B5EF4-FFF2-40B4-BE49-F238E27FC236}">
                <a16:creationId xmlns:a16="http://schemas.microsoft.com/office/drawing/2014/main" id="{EE356342-7E80-AD4B-BA14-513E4B339F25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78840"/>
            <a:ext cx="1103012" cy="3791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B116630-6B0B-BDDE-E9C1-B82678EC1EF6}"/>
              </a:ext>
            </a:extLst>
          </p:cNvPr>
          <p:cNvPicPr>
            <a:picLocks noChangeAspect="1"/>
          </p:cNvPicPr>
          <p:nvPr userDrawn="1"/>
        </p:nvPicPr>
        <p:blipFill>
          <a:blip r:embed="rId17"/>
          <a:stretch>
            <a:fillRect/>
          </a:stretch>
        </p:blipFill>
        <p:spPr>
          <a:xfrm>
            <a:off x="-2" y="326042"/>
            <a:ext cx="981646" cy="981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77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gif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github.com/mlw-stats/R_And_Statistics_Training_2026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lw-stats/R_And_Statistics_Training_2026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hyperlink" Target="https://mlw-stats.shinyapps.io/DemonstrateTheCLT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FE552-82FF-41CD-AE9B-C5B295BA4F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/>
          <a:lstStyle/>
          <a:p>
            <a:pPr marL="0" lvl="0" indent="0">
              <a:buNone/>
            </a:pPr>
            <a:r>
              <a:t>Statistics and R short course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8C47A7-1C60-48ED-9106-1A4E50CD85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26500"/>
            <a:ext cx="9144000" cy="1231300"/>
          </a:xfrm>
        </p:spPr>
        <p:txBody>
          <a:bodyPr/>
          <a:lstStyle/>
          <a:p>
            <a:pPr marL="0" lvl="0" indent="0">
              <a:buNone/>
            </a:pPr>
            <a:r>
              <a:t>Session 3: Probability distributions</a:t>
            </a:r>
            <a:br/>
            <a:br/>
            <a:r>
              <a:t>Marc Henrion, Evaristar Kudowa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7CD99309-7B5F-490B-9BDE-AAF9B5F8DCF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24400" y="5580025"/>
            <a:ext cx="2743200" cy="311224"/>
          </a:xfrm>
          <a:prstGeom prst="rect">
            <a:avLst/>
          </a:prstGeom>
        </p:spPr>
        <p:txBody>
          <a:bodyPr/>
          <a:lstStyle/>
          <a:p>
            <a:pPr marL="0" lvl="0" indent="0">
              <a:buNone/>
            </a:pPr>
            <a:r>
              <a:t>26 January 2026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A256D4-A46F-42D5-9B93-520AF7ED2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5CB42-CF14-4293-8971-6DCD1AAE8BE7}" type="slidenum">
              <a:rPr lang="en-GB" smtClean="0"/>
              <a:t>1</a:t>
            </a:fld>
            <a:endParaRPr lang="en-GB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C315F-F711-43BA-8C23-8D50769E3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6989120" cy="827070"/>
          </a:xfrm>
        </p:spPr>
        <p:txBody>
          <a:bodyPr/>
          <a:lstStyle/>
          <a:p>
            <a:pPr marL="0" lvl="0" indent="0">
              <a:buNone/>
            </a:pPr>
            <a:r>
              <a:rPr dirty="0"/>
              <a:t>Statistics &amp; uncertainty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C278EB-CD3C-4569-8B41-D3DDD3B400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8644" y="1510301"/>
            <a:ext cx="4073382" cy="4674742"/>
          </a:xfrm>
        </p:spPr>
        <p:txBody>
          <a:bodyPr>
            <a:normAutofit lnSpcReduction="10000"/>
          </a:bodyPr>
          <a:lstStyle/>
          <a:p>
            <a:pPr marL="0" lvl="0" indent="0">
              <a:buNone/>
            </a:pPr>
            <a:r>
              <a:rPr dirty="0"/>
              <a:t>Now suppose when we measure a toddler’s weight, the accuracy of our measurement is not perfect: each time we record a slightly different value than the true one, though on average we get it right.</a:t>
            </a:r>
          </a:p>
          <a:p>
            <a:pPr lvl="0" indent="0">
              <a:buNone/>
            </a:pPr>
            <a:r>
              <a:rPr dirty="0" err="1">
                <a:latin typeface="Courier"/>
              </a:rPr>
              <a:t>dat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solidFill>
                  <a:srgbClr val="06287E"/>
                </a:solidFill>
                <a:latin typeface="Courier"/>
              </a:rPr>
              <a:t>mutate</a:t>
            </a:r>
            <a:r>
              <a:rPr dirty="0">
                <a:latin typeface="Courier"/>
              </a:rPr>
              <a:t>(</a:t>
            </a:r>
            <a:r>
              <a:rPr dirty="0" err="1">
                <a:latin typeface="Courier"/>
              </a:rPr>
              <a:t>dat,</a:t>
            </a:r>
            <a:r>
              <a:rPr dirty="0" err="1">
                <a:solidFill>
                  <a:srgbClr val="7D9029"/>
                </a:solidFill>
                <a:latin typeface="Courier"/>
              </a:rPr>
              <a:t>weightWithError</a:t>
            </a:r>
            <a:r>
              <a:rPr dirty="0">
                <a:solidFill>
                  <a:srgbClr val="7D9029"/>
                </a:solidFill>
                <a:latin typeface="Courier"/>
              </a:rPr>
              <a:t>=</a:t>
            </a:r>
            <a:r>
              <a:rPr dirty="0" err="1">
                <a:solidFill>
                  <a:srgbClr val="06287E"/>
                </a:solidFill>
                <a:latin typeface="Courier"/>
              </a:rPr>
              <a:t>rnorm</a:t>
            </a:r>
            <a:r>
              <a:rPr dirty="0">
                <a:latin typeface="Courier"/>
              </a:rPr>
              <a:t>(</a:t>
            </a:r>
            <a:r>
              <a:rPr dirty="0" err="1">
                <a:solidFill>
                  <a:srgbClr val="06287E"/>
                </a:solidFill>
                <a:latin typeface="Courier"/>
              </a:rPr>
              <a:t>nrow</a:t>
            </a:r>
            <a:r>
              <a:rPr dirty="0">
                <a:latin typeface="Courier"/>
              </a:rPr>
              <a:t>(</a:t>
            </a:r>
            <a:r>
              <a:rPr dirty="0" err="1">
                <a:latin typeface="Courier"/>
              </a:rPr>
              <a:t>dat</a:t>
            </a:r>
            <a:r>
              <a:rPr dirty="0">
                <a:latin typeface="Courier"/>
              </a:rPr>
              <a:t>),</a:t>
            </a:r>
            <a:r>
              <a:rPr dirty="0">
                <a:solidFill>
                  <a:srgbClr val="7D9029"/>
                </a:solidFill>
                <a:latin typeface="Courier"/>
              </a:rPr>
              <a:t>mean=</a:t>
            </a:r>
            <a:r>
              <a:rPr dirty="0" err="1">
                <a:latin typeface="Courier"/>
              </a:rPr>
              <a:t>weight,</a:t>
            </a:r>
            <a:r>
              <a:rPr dirty="0" err="1">
                <a:solidFill>
                  <a:srgbClr val="7D9029"/>
                </a:solidFill>
                <a:latin typeface="Courier"/>
              </a:rPr>
              <a:t>sd</a:t>
            </a:r>
            <a:r>
              <a:rPr dirty="0">
                <a:solidFill>
                  <a:srgbClr val="7D9029"/>
                </a:solidFill>
                <a:latin typeface="Courier"/>
              </a:rPr>
              <a:t>=</a:t>
            </a:r>
            <a:r>
              <a:rPr dirty="0">
                <a:solidFill>
                  <a:srgbClr val="40A070"/>
                </a:solidFill>
                <a:latin typeface="Courier"/>
              </a:rPr>
              <a:t>0.25</a:t>
            </a:r>
            <a:r>
              <a:rPr dirty="0">
                <a:latin typeface="Courier"/>
              </a:rPr>
              <a:t>))</a:t>
            </a:r>
            <a:br>
              <a:rPr dirty="0"/>
            </a:br>
            <a:br>
              <a:rPr dirty="0"/>
            </a:br>
            <a:r>
              <a:rPr dirty="0" err="1">
                <a:latin typeface="Courier"/>
              </a:rPr>
              <a:t>dat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%&gt;%</a:t>
            </a:r>
            <a:br>
              <a:rPr dirty="0"/>
            </a:br>
            <a:r>
              <a:rPr dirty="0">
                <a:latin typeface="Courier"/>
              </a:rPr>
              <a:t>  </a:t>
            </a:r>
            <a:r>
              <a:rPr dirty="0" err="1">
                <a:solidFill>
                  <a:srgbClr val="06287E"/>
                </a:solidFill>
                <a:latin typeface="Courier"/>
              </a:rPr>
              <a:t>ggplot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7D9029"/>
                </a:solidFill>
                <a:latin typeface="Courier"/>
              </a:rPr>
              <a:t>mapping=</a:t>
            </a:r>
            <a:r>
              <a:rPr dirty="0" err="1">
                <a:solidFill>
                  <a:srgbClr val="06287E"/>
                </a:solidFill>
                <a:latin typeface="Courier"/>
              </a:rPr>
              <a:t>aes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7D9029"/>
                </a:solidFill>
                <a:latin typeface="Courier"/>
              </a:rPr>
              <a:t>x=</a:t>
            </a:r>
            <a:r>
              <a:rPr dirty="0" err="1">
                <a:latin typeface="Courier"/>
              </a:rPr>
              <a:t>ageMonths,</a:t>
            </a:r>
            <a:r>
              <a:rPr dirty="0" err="1">
                <a:solidFill>
                  <a:srgbClr val="7D9029"/>
                </a:solidFill>
                <a:latin typeface="Courier"/>
              </a:rPr>
              <a:t>y</a:t>
            </a:r>
            <a:r>
              <a:rPr dirty="0">
                <a:solidFill>
                  <a:srgbClr val="7D9029"/>
                </a:solidFill>
                <a:latin typeface="Courier"/>
              </a:rPr>
              <a:t>=</a:t>
            </a:r>
            <a:r>
              <a:rPr dirty="0" err="1">
                <a:latin typeface="Courier"/>
              </a:rPr>
              <a:t>weightWithError</a:t>
            </a:r>
            <a:r>
              <a:rPr dirty="0">
                <a:latin typeface="Courier"/>
              </a:rPr>
              <a:t>)) </a:t>
            </a:r>
            <a:r>
              <a:rPr dirty="0">
                <a:solidFill>
                  <a:srgbClr val="4070A0"/>
                </a:solidFill>
                <a:latin typeface="Courier"/>
              </a:rPr>
              <a:t>+</a:t>
            </a:r>
            <a:br>
              <a:rPr dirty="0"/>
            </a:br>
            <a:r>
              <a:rPr dirty="0">
                <a:latin typeface="Courier"/>
              </a:rPr>
              <a:t>    </a:t>
            </a:r>
            <a:r>
              <a:rPr dirty="0" err="1">
                <a:solidFill>
                  <a:srgbClr val="06287E"/>
                </a:solidFill>
                <a:latin typeface="Courier"/>
              </a:rPr>
              <a:t>geom_point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7D9029"/>
                </a:solidFill>
                <a:latin typeface="Courier"/>
              </a:rPr>
              <a:t>color=</a:t>
            </a:r>
            <a:r>
              <a:rPr dirty="0">
                <a:solidFill>
                  <a:srgbClr val="4070A0"/>
                </a:solidFill>
                <a:latin typeface="Courier"/>
              </a:rPr>
              <a:t>"</a:t>
            </a:r>
            <a:r>
              <a:rPr dirty="0" err="1">
                <a:solidFill>
                  <a:srgbClr val="4070A0"/>
                </a:solidFill>
                <a:latin typeface="Courier"/>
              </a:rPr>
              <a:t>steelblue</a:t>
            </a:r>
            <a:r>
              <a:rPr dirty="0">
                <a:solidFill>
                  <a:srgbClr val="4070A0"/>
                </a:solidFill>
                <a:latin typeface="Courier"/>
              </a:rPr>
              <a:t>"</a:t>
            </a:r>
            <a:r>
              <a:rPr dirty="0">
                <a:latin typeface="Courier"/>
              </a:rPr>
              <a:t>) </a:t>
            </a:r>
            <a:r>
              <a:rPr dirty="0">
                <a:solidFill>
                  <a:srgbClr val="4070A0"/>
                </a:solidFill>
                <a:latin typeface="Courier"/>
              </a:rPr>
              <a:t>+</a:t>
            </a:r>
            <a:br>
              <a:rPr dirty="0"/>
            </a:br>
            <a:r>
              <a:rPr dirty="0">
                <a:latin typeface="Courier"/>
              </a:rPr>
              <a:t>    </a:t>
            </a:r>
            <a:r>
              <a:rPr dirty="0" err="1">
                <a:solidFill>
                  <a:srgbClr val="06287E"/>
                </a:solidFill>
                <a:latin typeface="Courier"/>
              </a:rPr>
              <a:t>xlab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70A0"/>
                </a:solidFill>
                <a:latin typeface="Courier"/>
              </a:rPr>
              <a:t>"age in months"</a:t>
            </a:r>
            <a:r>
              <a:rPr dirty="0">
                <a:latin typeface="Courier"/>
              </a:rPr>
              <a:t>) </a:t>
            </a:r>
            <a:r>
              <a:rPr dirty="0">
                <a:solidFill>
                  <a:srgbClr val="4070A0"/>
                </a:solidFill>
                <a:latin typeface="Courier"/>
              </a:rPr>
              <a:t>+</a:t>
            </a:r>
            <a:r>
              <a:rPr dirty="0">
                <a:latin typeface="Courier"/>
              </a:rPr>
              <a:t> </a:t>
            </a:r>
            <a:r>
              <a:rPr dirty="0" err="1">
                <a:solidFill>
                  <a:srgbClr val="06287E"/>
                </a:solidFill>
                <a:latin typeface="Courier"/>
              </a:rPr>
              <a:t>ylab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70A0"/>
                </a:solidFill>
                <a:latin typeface="Courier"/>
              </a:rPr>
              <a:t>"weight in kg"</a:t>
            </a:r>
            <a:r>
              <a:rPr dirty="0">
                <a:latin typeface="Courier"/>
              </a:rPr>
              <a:t>) </a:t>
            </a:r>
            <a:r>
              <a:rPr dirty="0">
                <a:solidFill>
                  <a:srgbClr val="4070A0"/>
                </a:solidFill>
                <a:latin typeface="Courier"/>
              </a:rPr>
              <a:t>+</a:t>
            </a:r>
            <a:r>
              <a:rPr dirty="0">
                <a:latin typeface="Courier"/>
              </a:rPr>
              <a:t> </a:t>
            </a:r>
            <a:br>
              <a:rPr dirty="0"/>
            </a:br>
            <a:r>
              <a:rPr dirty="0">
                <a:latin typeface="Courier"/>
              </a:rPr>
              <a:t>    </a:t>
            </a:r>
            <a:r>
              <a:rPr dirty="0" err="1">
                <a:solidFill>
                  <a:srgbClr val="06287E"/>
                </a:solidFill>
                <a:latin typeface="Courier"/>
              </a:rPr>
              <a:t>ggtitle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70A0"/>
                </a:solidFill>
                <a:latin typeface="Courier"/>
              </a:rPr>
              <a:t>"Toddlers' weights versus ages"</a:t>
            </a:r>
            <a:r>
              <a:rPr dirty="0">
                <a:latin typeface="Courier"/>
              </a:rPr>
              <a:t>) </a:t>
            </a:r>
            <a:r>
              <a:rPr dirty="0">
                <a:solidFill>
                  <a:srgbClr val="4070A0"/>
                </a:solidFill>
                <a:latin typeface="Courier"/>
              </a:rPr>
              <a:t>+</a:t>
            </a:r>
            <a:br>
              <a:rPr dirty="0"/>
            </a:br>
            <a:r>
              <a:rPr dirty="0">
                <a:latin typeface="Courier"/>
              </a:rPr>
              <a:t>    </a:t>
            </a:r>
            <a:r>
              <a:rPr dirty="0">
                <a:solidFill>
                  <a:srgbClr val="06287E"/>
                </a:solidFill>
                <a:latin typeface="Courier"/>
              </a:rPr>
              <a:t>theme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7D9029"/>
                </a:solidFill>
                <a:latin typeface="Courier"/>
              </a:rPr>
              <a:t>text =</a:t>
            </a:r>
            <a:r>
              <a:rPr dirty="0">
                <a:latin typeface="Courier"/>
              </a:rPr>
              <a:t> </a:t>
            </a:r>
            <a:r>
              <a:rPr dirty="0" err="1">
                <a:solidFill>
                  <a:srgbClr val="06287E"/>
                </a:solidFill>
                <a:latin typeface="Courier"/>
              </a:rPr>
              <a:t>element_text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7D9029"/>
                </a:solidFill>
                <a:latin typeface="Courier"/>
              </a:rPr>
              <a:t>size=</a:t>
            </a:r>
            <a:r>
              <a:rPr dirty="0">
                <a:solidFill>
                  <a:srgbClr val="40A070"/>
                </a:solidFill>
                <a:latin typeface="Courier"/>
              </a:rPr>
              <a:t>20</a:t>
            </a:r>
            <a:r>
              <a:rPr dirty="0">
                <a:latin typeface="Courier"/>
              </a:rPr>
              <a:t>))</a:t>
            </a:r>
            <a:endParaRPr lang="en-GB" dirty="0">
              <a:latin typeface="Courier"/>
            </a:endParaRPr>
          </a:p>
          <a:p>
            <a:pPr lvl="0" indent="0">
              <a:buNone/>
            </a:pPr>
            <a:endParaRPr dirty="0">
              <a:latin typeface="Courier"/>
            </a:endParaRPr>
          </a:p>
        </p:txBody>
      </p:sp>
      <p:pic>
        <p:nvPicPr>
          <p:cNvPr id="3" name="Picture 1" descr="MLW_KUHeS_RandStatistics_2026_Session3_files/figure-pptx/unnamed-chunk-3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345987" y="1686674"/>
            <a:ext cx="6172200" cy="3467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DD33D4-F2B4-4E27-98BD-BC9272834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5CB42-CF14-4293-8971-6DCD1AAE8BE7}" type="slidenum">
              <a:rPr lang="en-GB" smtClean="0"/>
              <a:t>10</a:t>
            </a:fld>
            <a:endParaRPr lang="en-GB"/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A89D5-560C-4369-A313-7C24EDF02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Advanced intervention study designs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BC91F-1C76-43AE-8B2A-956D48B768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lvl="0"/>
            <a:r>
              <a:rPr dirty="0"/>
              <a:t>Factorial designs</a:t>
            </a:r>
          </a:p>
          <a:p>
            <a:pPr lvl="1"/>
            <a:r>
              <a:rPr dirty="0"/>
              <a:t>Multiple interventions tested in a single study without having to increase the number of study arms</a:t>
            </a:r>
          </a:p>
          <a:p>
            <a:pPr lvl="1"/>
            <a:r>
              <a:rPr dirty="0"/>
              <a:t>e.g. 2x2 with 2 interventions A, B and a control (C) group; comparisons are 1) A+B and A only vs B only and C and 2) A+B and B only vs A only and C</a:t>
            </a:r>
          </a:p>
          <a:p>
            <a:pPr lvl="1"/>
            <a:r>
              <a:rPr dirty="0"/>
              <a:t>ZAMSTAR trial (Ayles et al Lancet 2013)</a:t>
            </a:r>
          </a:p>
          <a:p>
            <a:pPr lvl="1"/>
            <a:r>
              <a:rPr dirty="0"/>
              <a:t>Assume that the interventions are independent of each other; not powered to test this key assumption</a:t>
            </a:r>
          </a:p>
          <a:p>
            <a:pPr lvl="0"/>
            <a:r>
              <a:rPr dirty="0"/>
              <a:t>Adaptive / master protocol designs e.g. seamless multi-arm multi-stage (MAMS) design</a:t>
            </a:r>
          </a:p>
          <a:p>
            <a:pPr lvl="1"/>
            <a:r>
              <a:rPr dirty="0"/>
              <a:t>Multi-arm, multi-stage (MAMS) designs</a:t>
            </a:r>
          </a:p>
          <a:p>
            <a:pPr lvl="1"/>
            <a:r>
              <a:rPr dirty="0"/>
              <a:t>Platform (ongoing addition/removal of arms and /or participants), basket (one intervention, many diseases) and umbrella (multiple interventions, one disease) trials</a:t>
            </a:r>
          </a:p>
          <a:p>
            <a:pPr lvl="1"/>
            <a:r>
              <a:rPr dirty="0"/>
              <a:t>PASTAL trial (Choko et al Trials 2017)</a:t>
            </a:r>
          </a:p>
          <a:p>
            <a:pPr lvl="0"/>
            <a:r>
              <a:rPr dirty="0"/>
              <a:t>Package of interventions compared to a simple standard of care</a:t>
            </a:r>
          </a:p>
          <a:p>
            <a:pPr lvl="1"/>
            <a:r>
              <a:rPr dirty="0"/>
              <a:t>LINK4HEALTH trial in Swaziland (McNairy et al </a:t>
            </a:r>
            <a:r>
              <a:rPr dirty="0" err="1"/>
              <a:t>PLoS</a:t>
            </a:r>
            <a:r>
              <a:rPr dirty="0"/>
              <a:t> Med 2017)</a:t>
            </a:r>
            <a:endParaRPr lang="en-GB" dirty="0"/>
          </a:p>
          <a:p>
            <a:pPr lvl="1"/>
            <a:endParaRPr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3F998A-2A5E-471F-9FEB-2559B0A7F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5CB42-CF14-4293-8971-6DCD1AAE8BE7}" type="slidenum">
              <a:rPr lang="en-GB" smtClean="0"/>
              <a:t>100</a:t>
            </a:fld>
            <a:endParaRPr lang="en-GB"/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A89D5-560C-4369-A313-7C24EDF02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Target trial emulation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BC91F-1C76-43AE-8B2A-956D48B768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lvl="0" indent="0">
              <a:buNone/>
            </a:pPr>
            <a:r>
              <a:rPr dirty="0"/>
              <a:t>Sometimes it is unethical to run a trial and you can only plan an observational study. Or you may have observational data but </a:t>
            </a:r>
            <a:r>
              <a:rPr dirty="0" err="1"/>
              <a:t>analyse</a:t>
            </a:r>
            <a:r>
              <a:rPr dirty="0"/>
              <a:t> them as if an exposure had been </a:t>
            </a:r>
            <a:r>
              <a:rPr dirty="0" err="1"/>
              <a:t>randomised</a:t>
            </a:r>
            <a:r>
              <a:rPr dirty="0"/>
              <a:t> between participants.</a:t>
            </a:r>
          </a:p>
          <a:p>
            <a:pPr marL="0" lvl="0" indent="0">
              <a:buNone/>
            </a:pPr>
            <a:r>
              <a:rPr dirty="0"/>
              <a:t>In this case, </a:t>
            </a:r>
            <a:r>
              <a:rPr b="1" dirty="0"/>
              <a:t>causal inference</a:t>
            </a:r>
            <a:r>
              <a:rPr dirty="0"/>
              <a:t> methods can bridge the gap (somewhat).</a:t>
            </a:r>
          </a:p>
          <a:p>
            <a:pPr marL="0" lvl="0" indent="0">
              <a:buNone/>
            </a:pPr>
            <a:r>
              <a:rPr dirty="0"/>
              <a:t>In particular </a:t>
            </a:r>
            <a:r>
              <a:rPr b="1" dirty="0"/>
              <a:t>target trial emulation</a:t>
            </a:r>
            <a:r>
              <a:rPr dirty="0"/>
              <a:t> is gaining rapidly in popularity:</a:t>
            </a:r>
          </a:p>
          <a:p>
            <a:pPr lvl="0"/>
            <a:r>
              <a:rPr dirty="0"/>
              <a:t>Attempts to make groups receiving an intervention or not as comparable as possible (i.e. as if they had been </a:t>
            </a:r>
            <a:r>
              <a:rPr dirty="0" err="1"/>
              <a:t>randomised</a:t>
            </a:r>
            <a:r>
              <a:rPr dirty="0"/>
              <a:t> to) by accounting for how likely individuals were to have received the intervention. Most typically this involves weighting observations differently through using e.g. </a:t>
            </a:r>
            <a:r>
              <a:rPr dirty="0" err="1"/>
              <a:t>propsenisty</a:t>
            </a:r>
            <a:r>
              <a:rPr dirty="0"/>
              <a:t> scoring, overlap weighting, …</a:t>
            </a:r>
          </a:p>
          <a:p>
            <a:pPr lvl="0"/>
            <a:r>
              <a:rPr dirty="0"/>
              <a:t>You emulate rather than just observe data. However, you need to formally define each step as in a trial: eligibility criteria, treatment arms, adherence criteria, </a:t>
            </a:r>
            <a:r>
              <a:rPr dirty="0" err="1"/>
              <a:t>randomisation</a:t>
            </a:r>
            <a:r>
              <a:rPr dirty="0"/>
              <a:t> (this will be emulated), baseline timepoint, follow-up timepoint(s), clearly defined outcomes. You also need to define the (causal) </a:t>
            </a:r>
            <a:r>
              <a:rPr dirty="0" err="1"/>
              <a:t>estimand</a:t>
            </a:r>
            <a:r>
              <a:rPr dirty="0"/>
              <a:t> clearly.</a:t>
            </a:r>
          </a:p>
          <a:p>
            <a:pPr lvl="0"/>
            <a:r>
              <a:rPr dirty="0"/>
              <a:t>See Hernán &amp; Robins (2016); DOI 10.1093/</a:t>
            </a:r>
            <a:r>
              <a:rPr dirty="0" err="1"/>
              <a:t>aje</a:t>
            </a:r>
            <a:r>
              <a:rPr dirty="0"/>
              <a:t>/kwv254</a:t>
            </a:r>
            <a:endParaRPr lang="en-GB" dirty="0"/>
          </a:p>
          <a:p>
            <a:pPr lvl="0"/>
            <a:endParaRPr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3F998A-2A5E-471F-9FEB-2559B0A7F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5CB42-CF14-4293-8971-6DCD1AAE8BE7}" type="slidenum">
              <a:rPr lang="en-GB" smtClean="0"/>
              <a:t>101</a:t>
            </a:fld>
            <a:endParaRPr lang="en-GB"/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A89D5-560C-4369-A313-7C24EDF02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Field experimental designs (FEDs)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BC91F-1C76-43AE-8B2A-956D48B768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t>These designs are for agricultural, vector biology and laboratory based studies.</a:t>
            </a:r>
          </a:p>
          <a:p>
            <a:pPr marL="0" lvl="0" indent="0">
              <a:buNone/>
            </a:pPr>
            <a14:m xmlns:a14="http://schemas.microsoft.com/office/drawing/2010/main">
              <m:oMathPara xmlns:m="http://schemas.openxmlformats.org/officeDocument/2006/math">
                <m:oMathParaPr>
                  <m:jc m:val="center"/>
                </m:oMathParaPr>
                <m:oMath xmlns:m="http://schemas.openxmlformats.org/officeDocument/2006/math">
                  <m:r>
                    <a:rPr>
                      <a:latin typeface="Cambria Math" panose="02040503050406030204" pitchFamily="18" charset="0"/>
                    </a:rPr>
                    <m:t> </m:t>
                  </m:r>
                </m:oMath>
              </m:oMathPara>
            </a14:m>
            <a:endParaRPr/>
          </a:p>
          <a:p>
            <a:pPr marL="0" lvl="0" indent="0">
              <a:buNone/>
            </a:pPr>
            <a:r>
              <a:t>These assume you have a number of experimental units that you can assign treatments to, but you cannot change the location of these units, but might be able to group / block them somehow (e.g. wells on a plate or plots within a field that are arranged in rows and columns).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3F998A-2A5E-471F-9FEB-2559B0A7F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5CB42-CF14-4293-8971-6DCD1AAE8BE7}" type="slidenum">
              <a:rPr lang="en-GB" smtClean="0"/>
              <a:t>102</a:t>
            </a:fld>
            <a:endParaRPr lang="en-GB"/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A89D5-560C-4369-A313-7C24EDF02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FEDs: Completely Randomized Design (CRD)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BC91F-1C76-43AE-8B2A-956D48B768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Used to study the effect of one factor - does not take into account any extraneous source of variation.</a:t>
            </a:r>
          </a:p>
          <a:p>
            <a:pPr lvl="0"/>
            <a:r>
              <a:t>N units and m different treatments.</a:t>
            </a:r>
          </a:p>
          <a:p>
            <a:pPr lvl="0"/>
            <a:r>
              <a:t>Treatments are assigned to experimental units at random.</a:t>
            </a:r>
          </a:p>
          <a:p>
            <a:pPr lvl="0"/>
            <a:r>
              <a:t>Experimental units are relatively homogeneous.</a:t>
            </a:r>
          </a:p>
          <a:p>
            <a:pPr lvl="0"/>
            <a:r>
              <a:t>Experiment will use very few replicates.</a:t>
            </a:r>
          </a:p>
          <a:p>
            <a:pPr lvl="0"/>
            <a:r>
              <a:t>Each treatment is replicated the same number of times (balanced design).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3F998A-2A5E-471F-9FEB-2559B0A7F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5CB42-CF14-4293-8971-6DCD1AAE8BE7}" type="slidenum">
              <a:rPr lang="en-GB" smtClean="0"/>
              <a:t>103</a:t>
            </a:fld>
            <a:endParaRPr lang="en-GB"/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A89D5-560C-4369-A313-7C24EDF02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FEDs: Completely Randomized Design (CRD)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BC91F-1C76-43AE-8B2A-956D48B768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t>Mostly, focus is on the following:</a:t>
            </a:r>
          </a:p>
          <a:p>
            <a:pPr lvl="0"/>
            <a:r>
              <a:t>Are there treatment differences betwen the different experimental units - comparison of means</a:t>
            </a:r>
          </a:p>
          <a:p>
            <a:pPr lvl="0"/>
            <a:r>
              <a:t>Which of the units differ?</a:t>
            </a:r>
          </a:p>
          <a:p>
            <a:pPr marL="0" lvl="0" indent="0">
              <a:buNone/>
            </a:pPr>
            <a:r>
              <a:t>Advantages</a:t>
            </a:r>
          </a:p>
          <a:p>
            <a:pPr lvl="0"/>
            <a:r>
              <a:t>Easy to implement</a:t>
            </a:r>
          </a:p>
          <a:p>
            <a:pPr lvl="0"/>
            <a:r>
              <a:t>Controls a single extraneous source of variation.</a:t>
            </a:r>
          </a:p>
          <a:p>
            <a:pPr lvl="1"/>
            <a:r>
              <a:t>Removes its effect from the estimate of experimental error.</a:t>
            </a:r>
          </a:p>
          <a:p>
            <a:pPr marL="0" lvl="0" indent="0">
              <a:buNone/>
            </a:pPr>
            <a:r>
              <a:t>Disdvantages</a:t>
            </a:r>
          </a:p>
          <a:p>
            <a:pPr lvl="0"/>
            <a:r>
              <a:t>Experimental units are rarely homogeneous to allow for effective application of the CRD.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3F998A-2A5E-471F-9FEB-2559B0A7F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5CB42-CF14-4293-8971-6DCD1AAE8BE7}" type="slidenum">
              <a:rPr lang="en-GB" smtClean="0"/>
              <a:t>104</a:t>
            </a:fld>
            <a:endParaRPr lang="en-GB"/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A89D5-560C-4369-A313-7C24EDF02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FEDs: Randomized Complete Block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BC91F-1C76-43AE-8B2A-956D48B768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The field is divided into units to account for any variation in the field (e.g. one part of the field is closer to a water source or gets more sun, …).</a:t>
            </a:r>
          </a:p>
          <a:p>
            <a:pPr lvl="0"/>
            <a:r>
              <a:t>Units within the block are homogeneous.</a:t>
            </a:r>
          </a:p>
          <a:p>
            <a:pPr lvl="0"/>
            <a:r>
              <a:t>Experiment with m treatments.</a:t>
            </a:r>
          </a:p>
          <a:p>
            <a:pPr lvl="0"/>
            <a:r>
              <a:t>Treatments are then assigned at random to the subjects in the blocks - once in each block.</a:t>
            </a:r>
          </a:p>
          <a:p>
            <a:pPr lvl="0"/>
            <a:r>
              <a:t>Provides more accurate results compared to the CRD due to the blocking.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3F998A-2A5E-471F-9FEB-2559B0A7F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5CB42-CF14-4293-8971-6DCD1AAE8BE7}" type="slidenum">
              <a:rPr lang="en-GB" smtClean="0"/>
              <a:t>105</a:t>
            </a:fld>
            <a:endParaRPr lang="en-GB"/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A89D5-560C-4369-A313-7C24EDF02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FEDs: Randomized Complete Block Design</a:t>
            </a:r>
          </a:p>
        </p:txBody>
      </p:sp>
      <p:pic>
        <p:nvPicPr>
          <p:cNvPr id="3" name="Picture 1" descr="dataAndSupportDocs/rcbd.gif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057400" y="1816100"/>
            <a:ext cx="8077200" cy="415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838200" y="5969000"/>
            <a:ext cx="10515600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t>RCBD - 4 blocks and 4 treatments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3F998A-2A5E-471F-9FEB-2559B0A7F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5CB42-CF14-4293-8971-6DCD1AAE8BE7}" type="slidenum">
              <a:rPr lang="en-GB" smtClean="0"/>
              <a:t>106</a:t>
            </a:fld>
            <a:endParaRPr lang="en-GB"/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A89D5-560C-4369-A313-7C24EDF02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FEDs: Latin square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BC91F-1C76-43AE-8B2A-956D48B768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Extends RCBD to 2 blocking factors.</a:t>
            </a:r>
          </a:p>
          <a:p>
            <a:pPr lvl="0"/>
            <a:r>
              <a:t>Experiment with m treatments.</a:t>
            </a:r>
          </a:p>
          <a:p>
            <a:pPr lvl="0"/>
            <a:r>
              <a:t>Advantages:</a:t>
            </a:r>
          </a:p>
          <a:p>
            <a:pPr lvl="1"/>
            <a:r>
              <a:t>Reduces experimental error more than with 1 blocking factor.</a:t>
            </a:r>
          </a:p>
          <a:p>
            <a:pPr lvl="1"/>
            <a:r>
              <a:t>Small-scale studies can isolate important treatment effects.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3F998A-2A5E-471F-9FEB-2559B0A7F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5CB42-CF14-4293-8971-6DCD1AAE8BE7}" type="slidenum">
              <a:rPr lang="en-GB" smtClean="0"/>
              <a:t>107</a:t>
            </a:fld>
            <a:endParaRPr lang="en-GB"/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A89D5-560C-4369-A313-7C24EDF02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FEDs: Latin square design</a:t>
            </a:r>
          </a:p>
        </p:txBody>
      </p:sp>
      <p:pic>
        <p:nvPicPr>
          <p:cNvPr id="3" name="Picture 1" descr="dataAndSupportDocs/latinsquare.jp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136900" y="1816100"/>
            <a:ext cx="5918200" cy="415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838200" y="5969000"/>
            <a:ext cx="10515600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t>Latin square design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3F998A-2A5E-471F-9FEB-2559B0A7F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5CB42-CF14-4293-8971-6DCD1AAE8BE7}" type="slidenum">
              <a:rPr lang="en-GB" smtClean="0"/>
              <a:t>108</a:t>
            </a:fld>
            <a:endParaRPr lang="en-GB"/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A89D5-560C-4369-A313-7C24EDF02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FEDs: Other designs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BC91F-1C76-43AE-8B2A-956D48B768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Factorial designs</a:t>
            </a:r>
          </a:p>
          <a:p>
            <a:pPr lvl="0"/>
            <a:r>
              <a:t>Split-plot design</a:t>
            </a:r>
          </a:p>
          <a:p>
            <a:pPr lvl="0"/>
            <a:r>
              <a:t>Graeco - Latin square</a:t>
            </a:r>
          </a:p>
          <a:p>
            <a:pPr lvl="0"/>
            <a:r>
              <a:t>…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3F998A-2A5E-471F-9FEB-2559B0A7F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5CB42-CF14-4293-8971-6DCD1AAE8BE7}" type="slidenum">
              <a:rPr lang="en-GB" smtClean="0"/>
              <a:t>109</a:t>
            </a:fld>
            <a:endParaRPr lang="en-GB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C315F-F711-43BA-8C23-8D50769E3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8026810" cy="775699"/>
          </a:xfrm>
        </p:spPr>
        <p:txBody>
          <a:bodyPr/>
          <a:lstStyle/>
          <a:p>
            <a:pPr marL="0" lvl="0" indent="0">
              <a:buNone/>
            </a:pPr>
            <a:r>
              <a:rPr dirty="0"/>
              <a:t>Statistics &amp; uncertainty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C278EB-CD3C-4569-8B41-D3DDD3B400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08225" y="1469205"/>
            <a:ext cx="4756935" cy="4674742"/>
          </a:xfrm>
        </p:spPr>
        <p:txBody>
          <a:bodyPr>
            <a:normAutofit fontScale="92500" lnSpcReduction="20000"/>
          </a:bodyPr>
          <a:lstStyle/>
          <a:p>
            <a:pPr marL="0" lvl="0" indent="0">
              <a:buNone/>
            </a:pPr>
            <a:r>
              <a:rPr dirty="0"/>
              <a:t>Now suppose we can measure weights perfectly again. But now suppose that there are unobserved characteristics (e.g. genetic factors, nutritional status, …) that impact on children’s weights.</a:t>
            </a:r>
          </a:p>
          <a:p>
            <a:pPr lvl="0" indent="0">
              <a:buNone/>
            </a:pPr>
            <a:r>
              <a:rPr dirty="0" err="1">
                <a:latin typeface="Courier"/>
              </a:rPr>
              <a:t>dat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 err="1">
                <a:latin typeface="Courier"/>
              </a:rPr>
              <a:t>dat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%&gt;%</a:t>
            </a:r>
            <a:r>
              <a:rPr dirty="0">
                <a:latin typeface="Courier"/>
              </a:rPr>
              <a:t> </a:t>
            </a:r>
            <a:br>
              <a:rPr dirty="0"/>
            </a:br>
            <a:r>
              <a:rPr dirty="0">
                <a:latin typeface="Courier"/>
              </a:rPr>
              <a:t>  </a:t>
            </a:r>
            <a:r>
              <a:rPr dirty="0">
                <a:solidFill>
                  <a:srgbClr val="06287E"/>
                </a:solidFill>
                <a:latin typeface="Courier"/>
              </a:rPr>
              <a:t>mutate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7D9029"/>
                </a:solidFill>
                <a:latin typeface="Courier"/>
              </a:rPr>
              <a:t>latentFactor1=</a:t>
            </a:r>
            <a:r>
              <a:rPr dirty="0" err="1">
                <a:solidFill>
                  <a:srgbClr val="06287E"/>
                </a:solidFill>
                <a:latin typeface="Courier"/>
              </a:rPr>
              <a:t>rnorm</a:t>
            </a:r>
            <a:r>
              <a:rPr dirty="0">
                <a:latin typeface="Courier"/>
              </a:rPr>
              <a:t>(</a:t>
            </a:r>
            <a:r>
              <a:rPr dirty="0" err="1">
                <a:solidFill>
                  <a:srgbClr val="06287E"/>
                </a:solidFill>
                <a:latin typeface="Courier"/>
              </a:rPr>
              <a:t>nrow</a:t>
            </a:r>
            <a:r>
              <a:rPr dirty="0">
                <a:latin typeface="Courier"/>
              </a:rPr>
              <a:t>(</a:t>
            </a:r>
            <a:r>
              <a:rPr dirty="0" err="1">
                <a:latin typeface="Courier"/>
              </a:rPr>
              <a:t>dat</a:t>
            </a:r>
            <a:r>
              <a:rPr dirty="0">
                <a:latin typeface="Courier"/>
              </a:rPr>
              <a:t>),</a:t>
            </a:r>
            <a:r>
              <a:rPr dirty="0">
                <a:solidFill>
                  <a:srgbClr val="7D9029"/>
                </a:solidFill>
                <a:latin typeface="Courier"/>
              </a:rPr>
              <a:t>mean=</a:t>
            </a:r>
            <a:r>
              <a:rPr dirty="0">
                <a:solidFill>
                  <a:srgbClr val="40A070"/>
                </a:solidFill>
                <a:latin typeface="Courier"/>
              </a:rPr>
              <a:t>0</a:t>
            </a:r>
            <a:r>
              <a:rPr dirty="0">
                <a:latin typeface="Courier"/>
              </a:rPr>
              <a:t>,</a:t>
            </a:r>
            <a:r>
              <a:rPr dirty="0">
                <a:solidFill>
                  <a:srgbClr val="7D9029"/>
                </a:solidFill>
                <a:latin typeface="Courier"/>
              </a:rPr>
              <a:t>sd=</a:t>
            </a:r>
            <a:r>
              <a:rPr dirty="0">
                <a:solidFill>
                  <a:srgbClr val="40A070"/>
                </a:solidFill>
                <a:latin typeface="Courier"/>
              </a:rPr>
              <a:t>0.5</a:t>
            </a:r>
            <a:r>
              <a:rPr dirty="0">
                <a:latin typeface="Courier"/>
              </a:rPr>
              <a:t>)) </a:t>
            </a:r>
            <a:r>
              <a:rPr dirty="0">
                <a:solidFill>
                  <a:srgbClr val="4070A0"/>
                </a:solidFill>
                <a:latin typeface="Courier"/>
              </a:rPr>
              <a:t>%&gt;%</a:t>
            </a:r>
            <a:br>
              <a:rPr dirty="0"/>
            </a:br>
            <a:r>
              <a:rPr dirty="0">
                <a:latin typeface="Courier"/>
              </a:rPr>
              <a:t>  </a:t>
            </a:r>
            <a:r>
              <a:rPr dirty="0">
                <a:solidFill>
                  <a:srgbClr val="06287E"/>
                </a:solidFill>
                <a:latin typeface="Courier"/>
              </a:rPr>
              <a:t>mutate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7D9029"/>
                </a:solidFill>
                <a:latin typeface="Courier"/>
              </a:rPr>
              <a:t>latentFactor2=</a:t>
            </a:r>
            <a:r>
              <a:rPr dirty="0" err="1">
                <a:solidFill>
                  <a:srgbClr val="06287E"/>
                </a:solidFill>
                <a:latin typeface="Courier"/>
              </a:rPr>
              <a:t>rnorm</a:t>
            </a:r>
            <a:r>
              <a:rPr dirty="0">
                <a:latin typeface="Courier"/>
              </a:rPr>
              <a:t>(</a:t>
            </a:r>
            <a:r>
              <a:rPr dirty="0" err="1">
                <a:solidFill>
                  <a:srgbClr val="06287E"/>
                </a:solidFill>
                <a:latin typeface="Courier"/>
              </a:rPr>
              <a:t>nrow</a:t>
            </a:r>
            <a:r>
              <a:rPr dirty="0">
                <a:latin typeface="Courier"/>
              </a:rPr>
              <a:t>(</a:t>
            </a:r>
            <a:r>
              <a:rPr dirty="0" err="1">
                <a:latin typeface="Courier"/>
              </a:rPr>
              <a:t>dat</a:t>
            </a:r>
            <a:r>
              <a:rPr dirty="0">
                <a:latin typeface="Courier"/>
              </a:rPr>
              <a:t>),</a:t>
            </a:r>
            <a:r>
              <a:rPr dirty="0">
                <a:solidFill>
                  <a:srgbClr val="7D9029"/>
                </a:solidFill>
                <a:latin typeface="Courier"/>
              </a:rPr>
              <a:t>mean=</a:t>
            </a:r>
            <a:r>
              <a:rPr dirty="0">
                <a:solidFill>
                  <a:srgbClr val="40A070"/>
                </a:solidFill>
                <a:latin typeface="Courier"/>
              </a:rPr>
              <a:t>0</a:t>
            </a:r>
            <a:r>
              <a:rPr dirty="0">
                <a:latin typeface="Courier"/>
              </a:rPr>
              <a:t>,</a:t>
            </a:r>
            <a:r>
              <a:rPr dirty="0">
                <a:solidFill>
                  <a:srgbClr val="7D9029"/>
                </a:solidFill>
                <a:latin typeface="Courier"/>
              </a:rPr>
              <a:t>sd=</a:t>
            </a:r>
            <a:r>
              <a:rPr dirty="0">
                <a:solidFill>
                  <a:srgbClr val="40A070"/>
                </a:solidFill>
                <a:latin typeface="Courier"/>
              </a:rPr>
              <a:t>0.1</a:t>
            </a:r>
            <a:r>
              <a:rPr dirty="0">
                <a:latin typeface="Courier"/>
              </a:rPr>
              <a:t>)) </a:t>
            </a:r>
            <a:r>
              <a:rPr dirty="0">
                <a:solidFill>
                  <a:srgbClr val="4070A0"/>
                </a:solidFill>
                <a:latin typeface="Courier"/>
              </a:rPr>
              <a:t>%&gt;%</a:t>
            </a:r>
            <a:br>
              <a:rPr dirty="0"/>
            </a:br>
            <a:r>
              <a:rPr dirty="0">
                <a:latin typeface="Courier"/>
              </a:rPr>
              <a:t>  </a:t>
            </a:r>
            <a:r>
              <a:rPr dirty="0">
                <a:solidFill>
                  <a:srgbClr val="06287E"/>
                </a:solidFill>
                <a:latin typeface="Courier"/>
              </a:rPr>
              <a:t>mutate</a:t>
            </a:r>
            <a:r>
              <a:rPr dirty="0">
                <a:latin typeface="Courier"/>
              </a:rPr>
              <a:t>(</a:t>
            </a:r>
            <a:r>
              <a:rPr dirty="0" err="1">
                <a:solidFill>
                  <a:srgbClr val="7D9029"/>
                </a:solidFill>
                <a:latin typeface="Courier"/>
              </a:rPr>
              <a:t>weightGivenLatentFactors</a:t>
            </a:r>
            <a:r>
              <a:rPr dirty="0">
                <a:solidFill>
                  <a:srgbClr val="7D9029"/>
                </a:solidFill>
                <a:latin typeface="Courier"/>
              </a:rPr>
              <a:t>=</a:t>
            </a:r>
            <a:r>
              <a:rPr dirty="0">
                <a:solidFill>
                  <a:srgbClr val="40A070"/>
                </a:solidFill>
                <a:latin typeface="Courier"/>
              </a:rPr>
              <a:t>3.5</a:t>
            </a:r>
            <a:r>
              <a:rPr dirty="0">
                <a:solidFill>
                  <a:srgbClr val="4070A0"/>
                </a:solidFill>
                <a:latin typeface="Courier"/>
              </a:rPr>
              <a:t>+</a:t>
            </a:r>
            <a:r>
              <a:rPr dirty="0">
                <a:latin typeface="Courier"/>
              </a:rPr>
              <a:t>latentFactor1</a:t>
            </a:r>
            <a:r>
              <a:rPr dirty="0">
                <a:solidFill>
                  <a:srgbClr val="4070A0"/>
                </a:solidFill>
                <a:latin typeface="Courier"/>
              </a:rPr>
              <a:t>+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A070"/>
                </a:solidFill>
                <a:latin typeface="Courier"/>
              </a:rPr>
              <a:t>2.5</a:t>
            </a:r>
            <a:r>
              <a:rPr dirty="0">
                <a:solidFill>
                  <a:srgbClr val="4070A0"/>
                </a:solidFill>
                <a:latin typeface="Courier"/>
              </a:rPr>
              <a:t>+</a:t>
            </a:r>
            <a:r>
              <a:rPr dirty="0">
                <a:latin typeface="Courier"/>
              </a:rPr>
              <a:t>latentFactor2)</a:t>
            </a:r>
            <a:r>
              <a:rPr dirty="0">
                <a:solidFill>
                  <a:srgbClr val="4070A0"/>
                </a:solidFill>
                <a:latin typeface="Courier"/>
              </a:rPr>
              <a:t>*</a:t>
            </a:r>
            <a:r>
              <a:rPr dirty="0">
                <a:solidFill>
                  <a:srgbClr val="06287E"/>
                </a:solidFill>
                <a:latin typeface="Courier"/>
              </a:rPr>
              <a:t>log</a:t>
            </a:r>
            <a:r>
              <a:rPr dirty="0">
                <a:latin typeface="Courier"/>
              </a:rPr>
              <a:t>(ageMonths</a:t>
            </a:r>
            <a:r>
              <a:rPr dirty="0">
                <a:solidFill>
                  <a:srgbClr val="4070A0"/>
                </a:solidFill>
                <a:latin typeface="Courier"/>
              </a:rPr>
              <a:t>+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latin typeface="Courier"/>
              </a:rPr>
              <a:t>))</a:t>
            </a:r>
            <a:br>
              <a:rPr dirty="0"/>
            </a:br>
            <a:br>
              <a:rPr dirty="0"/>
            </a:br>
            <a:r>
              <a:rPr dirty="0" err="1">
                <a:latin typeface="Courier"/>
              </a:rPr>
              <a:t>dat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%&gt;%</a:t>
            </a:r>
            <a:br>
              <a:rPr dirty="0"/>
            </a:br>
            <a:r>
              <a:rPr dirty="0">
                <a:latin typeface="Courier"/>
              </a:rPr>
              <a:t>  </a:t>
            </a:r>
            <a:r>
              <a:rPr dirty="0" err="1">
                <a:solidFill>
                  <a:srgbClr val="06287E"/>
                </a:solidFill>
                <a:latin typeface="Courier"/>
              </a:rPr>
              <a:t>ggplot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7D9029"/>
                </a:solidFill>
                <a:latin typeface="Courier"/>
              </a:rPr>
              <a:t>mapping=</a:t>
            </a:r>
            <a:r>
              <a:rPr dirty="0" err="1">
                <a:solidFill>
                  <a:srgbClr val="06287E"/>
                </a:solidFill>
                <a:latin typeface="Courier"/>
              </a:rPr>
              <a:t>aes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7D9029"/>
                </a:solidFill>
                <a:latin typeface="Courier"/>
              </a:rPr>
              <a:t>x=</a:t>
            </a:r>
            <a:r>
              <a:rPr dirty="0" err="1">
                <a:latin typeface="Courier"/>
              </a:rPr>
              <a:t>ageMonths,</a:t>
            </a:r>
            <a:r>
              <a:rPr dirty="0" err="1">
                <a:solidFill>
                  <a:srgbClr val="7D9029"/>
                </a:solidFill>
                <a:latin typeface="Courier"/>
              </a:rPr>
              <a:t>y</a:t>
            </a:r>
            <a:r>
              <a:rPr dirty="0">
                <a:solidFill>
                  <a:srgbClr val="7D9029"/>
                </a:solidFill>
                <a:latin typeface="Courier"/>
              </a:rPr>
              <a:t>=</a:t>
            </a:r>
            <a:r>
              <a:rPr dirty="0" err="1">
                <a:latin typeface="Courier"/>
              </a:rPr>
              <a:t>weightGivenLatentFactors</a:t>
            </a:r>
            <a:r>
              <a:rPr dirty="0">
                <a:latin typeface="Courier"/>
              </a:rPr>
              <a:t>)) </a:t>
            </a:r>
            <a:r>
              <a:rPr dirty="0">
                <a:solidFill>
                  <a:srgbClr val="4070A0"/>
                </a:solidFill>
                <a:latin typeface="Courier"/>
              </a:rPr>
              <a:t>+</a:t>
            </a:r>
            <a:br>
              <a:rPr dirty="0"/>
            </a:br>
            <a:r>
              <a:rPr dirty="0">
                <a:latin typeface="Courier"/>
              </a:rPr>
              <a:t>    </a:t>
            </a:r>
            <a:r>
              <a:rPr dirty="0" err="1">
                <a:solidFill>
                  <a:srgbClr val="06287E"/>
                </a:solidFill>
                <a:latin typeface="Courier"/>
              </a:rPr>
              <a:t>geom_point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7D9029"/>
                </a:solidFill>
                <a:latin typeface="Courier"/>
              </a:rPr>
              <a:t>color=</a:t>
            </a:r>
            <a:r>
              <a:rPr dirty="0">
                <a:solidFill>
                  <a:srgbClr val="4070A0"/>
                </a:solidFill>
                <a:latin typeface="Courier"/>
              </a:rPr>
              <a:t>"</a:t>
            </a:r>
            <a:r>
              <a:rPr dirty="0" err="1">
                <a:solidFill>
                  <a:srgbClr val="4070A0"/>
                </a:solidFill>
                <a:latin typeface="Courier"/>
              </a:rPr>
              <a:t>steelblue</a:t>
            </a:r>
            <a:r>
              <a:rPr dirty="0">
                <a:solidFill>
                  <a:srgbClr val="4070A0"/>
                </a:solidFill>
                <a:latin typeface="Courier"/>
              </a:rPr>
              <a:t>"</a:t>
            </a:r>
            <a:r>
              <a:rPr dirty="0">
                <a:latin typeface="Courier"/>
              </a:rPr>
              <a:t>) </a:t>
            </a:r>
            <a:r>
              <a:rPr dirty="0">
                <a:solidFill>
                  <a:srgbClr val="4070A0"/>
                </a:solidFill>
                <a:latin typeface="Courier"/>
              </a:rPr>
              <a:t>+</a:t>
            </a:r>
            <a:br>
              <a:rPr dirty="0"/>
            </a:br>
            <a:r>
              <a:rPr dirty="0">
                <a:latin typeface="Courier"/>
              </a:rPr>
              <a:t>    </a:t>
            </a:r>
            <a:r>
              <a:rPr dirty="0" err="1">
                <a:solidFill>
                  <a:srgbClr val="06287E"/>
                </a:solidFill>
                <a:latin typeface="Courier"/>
              </a:rPr>
              <a:t>xlab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70A0"/>
                </a:solidFill>
                <a:latin typeface="Courier"/>
              </a:rPr>
              <a:t>"age in months"</a:t>
            </a:r>
            <a:r>
              <a:rPr dirty="0">
                <a:latin typeface="Courier"/>
              </a:rPr>
              <a:t>) </a:t>
            </a:r>
            <a:r>
              <a:rPr dirty="0">
                <a:solidFill>
                  <a:srgbClr val="4070A0"/>
                </a:solidFill>
                <a:latin typeface="Courier"/>
              </a:rPr>
              <a:t>+</a:t>
            </a:r>
            <a:r>
              <a:rPr dirty="0">
                <a:latin typeface="Courier"/>
              </a:rPr>
              <a:t> </a:t>
            </a:r>
            <a:r>
              <a:rPr dirty="0" err="1">
                <a:solidFill>
                  <a:srgbClr val="06287E"/>
                </a:solidFill>
                <a:latin typeface="Courier"/>
              </a:rPr>
              <a:t>ylab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70A0"/>
                </a:solidFill>
                <a:latin typeface="Courier"/>
              </a:rPr>
              <a:t>"weight in kg"</a:t>
            </a:r>
            <a:r>
              <a:rPr dirty="0">
                <a:latin typeface="Courier"/>
              </a:rPr>
              <a:t>) </a:t>
            </a:r>
            <a:r>
              <a:rPr dirty="0">
                <a:solidFill>
                  <a:srgbClr val="4070A0"/>
                </a:solidFill>
                <a:latin typeface="Courier"/>
              </a:rPr>
              <a:t>+</a:t>
            </a:r>
            <a:br>
              <a:rPr dirty="0"/>
            </a:br>
            <a:r>
              <a:rPr dirty="0">
                <a:latin typeface="Courier"/>
              </a:rPr>
              <a:t>    </a:t>
            </a:r>
            <a:r>
              <a:rPr dirty="0" err="1">
                <a:solidFill>
                  <a:srgbClr val="06287E"/>
                </a:solidFill>
                <a:latin typeface="Courier"/>
              </a:rPr>
              <a:t>ggtitle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70A0"/>
                </a:solidFill>
                <a:latin typeface="Courier"/>
              </a:rPr>
              <a:t>"Toddlers' weights versus ages"</a:t>
            </a:r>
            <a:r>
              <a:rPr dirty="0">
                <a:latin typeface="Courier"/>
              </a:rPr>
              <a:t>) </a:t>
            </a:r>
            <a:r>
              <a:rPr dirty="0">
                <a:solidFill>
                  <a:srgbClr val="4070A0"/>
                </a:solidFill>
                <a:latin typeface="Courier"/>
              </a:rPr>
              <a:t>+</a:t>
            </a:r>
            <a:br>
              <a:rPr dirty="0"/>
            </a:br>
            <a:r>
              <a:rPr dirty="0">
                <a:latin typeface="Courier"/>
              </a:rPr>
              <a:t>    </a:t>
            </a:r>
            <a:r>
              <a:rPr dirty="0">
                <a:solidFill>
                  <a:srgbClr val="06287E"/>
                </a:solidFill>
                <a:latin typeface="Courier"/>
              </a:rPr>
              <a:t>theme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7D9029"/>
                </a:solidFill>
                <a:latin typeface="Courier"/>
              </a:rPr>
              <a:t>text =</a:t>
            </a:r>
            <a:r>
              <a:rPr dirty="0">
                <a:latin typeface="Courier"/>
              </a:rPr>
              <a:t> </a:t>
            </a:r>
            <a:r>
              <a:rPr dirty="0" err="1">
                <a:solidFill>
                  <a:srgbClr val="06287E"/>
                </a:solidFill>
                <a:latin typeface="Courier"/>
              </a:rPr>
              <a:t>element_text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7D9029"/>
                </a:solidFill>
                <a:latin typeface="Courier"/>
              </a:rPr>
              <a:t>size=</a:t>
            </a:r>
            <a:r>
              <a:rPr dirty="0">
                <a:solidFill>
                  <a:srgbClr val="40A070"/>
                </a:solidFill>
                <a:latin typeface="Courier"/>
              </a:rPr>
              <a:t>20</a:t>
            </a:r>
            <a:r>
              <a:rPr dirty="0">
                <a:latin typeface="Courier"/>
              </a:rPr>
              <a:t>))</a:t>
            </a:r>
            <a:endParaRPr lang="en-GB" dirty="0">
              <a:latin typeface="Courier"/>
            </a:endParaRPr>
          </a:p>
          <a:p>
            <a:pPr lvl="0" indent="0">
              <a:buNone/>
            </a:pPr>
            <a:endParaRPr dirty="0">
              <a:latin typeface="Courier"/>
            </a:endParaRPr>
          </a:p>
        </p:txBody>
      </p:sp>
      <p:pic>
        <p:nvPicPr>
          <p:cNvPr id="3" name="Picture 1" descr="MLW_KUHeS_RandStatistics_2026_Session3_files/figure-pptx/unnamed-chunk-4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417906" y="1676400"/>
            <a:ext cx="6172200" cy="3467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DD33D4-F2B4-4E27-98BD-BC9272834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5CB42-CF14-4293-8971-6DCD1AAE8BE7}" type="slidenum">
              <a:rPr lang="en-GB" smtClean="0"/>
              <a:t>11</a:t>
            </a:fld>
            <a:endParaRPr lang="en-GB"/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BC91F-1C76-43AE-8B2A-956D48B768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t>[end of Session 3]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3F998A-2A5E-471F-9FEB-2559B0A7F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5CB42-CF14-4293-8971-6DCD1AAE8BE7}" type="slidenum">
              <a:rPr lang="en-GB" smtClean="0"/>
              <a:t>110</a:t>
            </a:fld>
            <a:endParaRPr lang="en-GB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A89D5-560C-4369-A313-7C24EDF02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Statistics &amp; uncertainty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BC91F-1C76-43AE-8B2A-956D48B768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t>We have seen 3 sources of uncertainty:</a:t>
            </a:r>
          </a:p>
          <a:p>
            <a:pPr lvl="0"/>
            <a:r>
              <a:t>inherent uncertainty / randomness of an experiment</a:t>
            </a:r>
          </a:p>
          <a:p>
            <a:pPr lvl="0"/>
            <a:r>
              <a:t>measurement error</a:t>
            </a:r>
          </a:p>
          <a:p>
            <a:pPr lvl="0"/>
            <a:r>
              <a:t>unobserved relevant variables</a:t>
            </a:r>
          </a:p>
          <a:p>
            <a:pPr marL="0" lvl="0" indent="0">
              <a:buNone/>
            </a:pPr>
            <a14:m xmlns:a14="http://schemas.microsoft.com/office/drawing/2010/main">
              <m:oMathPara xmlns:m="http://schemas.openxmlformats.org/officeDocument/2006/math">
                <m:oMathParaPr>
                  <m:jc m:val="center"/>
                </m:oMathParaPr>
                <m:oMath xmlns:m="http://schemas.openxmlformats.org/officeDocument/2006/math">
                  <m:r>
                    <a:rPr>
                      <a:latin typeface="Cambria Math" panose="02040503050406030204" pitchFamily="18" charset="0"/>
                    </a:rPr>
                    <m:t> </m:t>
                  </m:r>
                </m:oMath>
              </m:oMathPara>
            </a14:m>
            <a:endParaRPr/>
          </a:p>
          <a:p>
            <a:pPr marL="0" lvl="0" indent="0">
              <a:buNone/>
            </a:pPr>
            <a:r>
              <a:t>These are just a few of many sources of uncertainty.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3F998A-2A5E-471F-9FEB-2559B0A7F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5CB42-CF14-4293-8971-6DCD1AAE8BE7}" type="slidenum">
              <a:rPr lang="en-GB" smtClean="0"/>
              <a:t>12</a:t>
            </a:fld>
            <a:endParaRPr lang="en-GB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BC91F-1C76-43AE-8B2A-956D48B768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14:m xmlns:a14="http://schemas.microsoft.com/office/drawing/2010/main">
              <m:oMathPara xmlns:m="http://schemas.openxmlformats.org/officeDocument/2006/math">
                <m:oMathParaPr>
                  <m:jc m:val="center"/>
                </m:oMathParaPr>
                <m:oMath xmlns:m="http://schemas.openxmlformats.org/officeDocument/2006/math">
                  <m:r>
                    <a:rPr>
                      <a:latin typeface="Cambria Math" panose="02040503050406030204" pitchFamily="18" charset="0"/>
                    </a:rPr>
                    <m:t> </m:t>
                  </m:r>
                </m:oMath>
              </m:oMathPara>
            </a14:m>
            <a:endParaRPr/>
          </a:p>
          <a:p>
            <a:pPr marL="0" lvl="0" indent="0">
              <a:buNone/>
            </a:pPr>
            <a:r>
              <a:rPr b="1"/>
              <a:t>Probability theory</a:t>
            </a:r>
          </a:p>
          <a:p>
            <a:pPr marL="0" lvl="0" indent="0">
              <a:buNone/>
            </a:pPr>
            <a14:m xmlns:a14="http://schemas.microsoft.com/office/drawing/2010/main">
              <m:oMathPara xmlns:m="http://schemas.openxmlformats.org/officeDocument/2006/math">
                <m:oMathParaPr>
                  <m:jc m:val="center"/>
                </m:oMathParaPr>
                <m:oMath xmlns:m="http://schemas.openxmlformats.org/officeDocument/2006/math">
                  <m:r>
                    <a:rPr>
                      <a:latin typeface="Cambria Math" panose="02040503050406030204" pitchFamily="18" charset="0"/>
                    </a:rPr>
                    <m:t> </m:t>
                  </m:r>
                </m:oMath>
              </m:oMathPara>
            </a14:m>
            <a:endParaRPr b="1"/>
          </a:p>
          <a:p>
            <a:pPr marL="0" lvl="0" indent="0">
              <a:buNone/>
            </a:pPr>
            <a14:m xmlns:a14="http://schemas.microsoft.com/office/drawing/2010/main">
              <m:oMathPara xmlns:m="http://schemas.openxmlformats.org/officeDocument/2006/math">
                <m:oMathParaPr>
                  <m:jc m:val="center"/>
                </m:oMathParaPr>
                <m:oMath xmlns:m="http://schemas.openxmlformats.org/officeDocument/2006/math">
                  <m:r>
                    <a:rPr>
                      <a:latin typeface="Cambria Math" panose="02040503050406030204" pitchFamily="18" charset="0"/>
                    </a:rPr>
                    <m:t> </m:t>
                  </m:r>
                </m:oMath>
              </m:oMathPara>
            </a14:m>
            <a:endParaRPr b="1"/>
          </a:p>
          <a:p>
            <a:pPr marL="0" lvl="0" indent="0">
              <a:buNone/>
            </a:pPr>
            <a:r>
              <a:t>Exercise:</a:t>
            </a:r>
          </a:p>
          <a:p>
            <a:pPr marL="0" lvl="0" indent="0">
              <a:buNone/>
            </a:pPr>
            <a:r>
              <a:t>What is a probability?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3F998A-2A5E-471F-9FEB-2559B0A7F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5CB42-CF14-4293-8971-6DCD1AAE8BE7}" type="slidenum">
              <a:rPr lang="en-GB" smtClean="0"/>
              <a:t>13</a:t>
            </a:fld>
            <a:endParaRPr lang="en-GB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A89D5-560C-4369-A313-7C24EDF02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Statistics &amp; uncertainty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BC91F-1C76-43AE-8B2A-956D48B768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spcBef>
                <a:spcPts val="3000"/>
              </a:spcBef>
              <a:buNone/>
            </a:pPr>
            <a:r>
              <a:rPr b="1"/>
              <a:t>PROBABILITY</a:t>
            </a:r>
          </a:p>
          <a:p>
            <a:pPr marL="0" lvl="0" indent="0">
              <a:buNone/>
            </a:pPr>
            <a:r>
              <a:t>To quantify uncertainty we need to use the tools of </a:t>
            </a:r>
            <a:r>
              <a:rPr b="1"/>
              <a:t>probability theory</a:t>
            </a:r>
            <a:r>
              <a:t>.</a:t>
            </a:r>
          </a:p>
          <a:p>
            <a:pPr marL="0" lvl="0" indent="0">
              <a:spcBef>
                <a:spcPts val="3000"/>
              </a:spcBef>
              <a:buNone/>
            </a:pPr>
            <a:r>
              <a:rPr b="1"/>
              <a:t>STATISTICS</a:t>
            </a:r>
          </a:p>
          <a:p>
            <a:pPr marL="0" lvl="0" indent="0">
              <a:buNone/>
            </a:pPr>
            <a:r>
              <a:t>To gain insights from observational data we need to make </a:t>
            </a:r>
            <a:r>
              <a:rPr b="1"/>
              <a:t>statistical inference</a:t>
            </a:r>
            <a:r>
              <a:t>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3F998A-2A5E-471F-9FEB-2559B0A7F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5CB42-CF14-4293-8971-6DCD1AAE8BE7}" type="slidenum">
              <a:rPr lang="en-GB" smtClean="0"/>
              <a:t>14</a:t>
            </a:fld>
            <a:endParaRPr lang="en-GB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A89D5-560C-4369-A313-7C24EDF02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Probability theory: random experiments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BC91F-1C76-43AE-8B2A-956D48B768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t>A </a:t>
            </a:r>
            <a:r>
              <a:rPr b="1"/>
              <a:t>random experiment</a:t>
            </a:r>
            <a:r>
              <a:t> is an experiment that satisfies the following conditions:</a:t>
            </a:r>
          </a:p>
          <a:p>
            <a:pPr marL="457200" lvl="0" indent="-457200">
              <a:buAutoNum type="arabicPeriod"/>
            </a:pPr>
            <a:r>
              <a:t> All possible outcomes are known in advance.</a:t>
            </a:r>
          </a:p>
          <a:p>
            <a:pPr marL="457200" lvl="0" indent="-457200">
              <a:buAutoNum type="arabicPeriod"/>
            </a:pPr>
            <a:r>
              <a:t> In any particular trial, the outcome is not known in advance.</a:t>
            </a:r>
          </a:p>
          <a:p>
            <a:pPr marL="457200" lvl="0" indent="-457200">
              <a:buAutoNum type="arabicPeriod"/>
            </a:pPr>
            <a:r>
              <a:t> The experiment can be repeated under identical conditions.</a:t>
            </a:r>
          </a:p>
          <a:p>
            <a:pPr marL="0" lvl="0" indent="0">
              <a:buNone/>
            </a:pPr>
            <a:r>
              <a:t>The </a:t>
            </a:r>
            <a:r>
              <a:rPr b="1"/>
              <a:t>outcome space</a:t>
            </a:r>
            <a:r>
              <a:t> </a:t>
            </a:r>
            <a14:m xmlns:a14="http://schemas.microsoft.com/office/drawing/2010/main">
              <m:oMath xmlns:m="http://schemas.openxmlformats.org/officeDocument/2006/math">
                <m:r>
                  <a:rPr>
                    <a:latin typeface="Cambria Math" panose="02040503050406030204" pitchFamily="18" charset="0"/>
                  </a:rPr>
                  <m:t>𝛺</m:t>
                </m:r>
              </m:oMath>
            </a14:m>
            <a:r>
              <a:t> of an experiment is the set of all possible outcomes of the experiment.</a:t>
            </a:r>
          </a:p>
          <a:p>
            <a:pPr marL="0" lvl="0" indent="0">
              <a:buNone/>
            </a:pPr>
            <a:r>
              <a:t>Examples</a:t>
            </a:r>
          </a:p>
          <a:p>
            <a:pPr lvl="0"/>
            <a:r>
              <a:t>In the coin tossing experiment earlier </a:t>
            </a:r>
            <a14:m xmlns:a14="http://schemas.microsoft.com/office/drawing/2010/main">
              <m:oMath xmlns:m="http://schemas.openxmlformats.org/officeDocument/2006/math">
                <m:r>
                  <a:rPr>
                    <a:latin typeface="Cambria Math" panose="02040503050406030204" pitchFamily="18" charset="0"/>
                  </a:rPr>
                  <m:t>𝛺</m:t>
                </m:r>
                <m:r>
                  <a:rPr>
                    <a:latin typeface="Cambria Math" panose="02040503050406030204" pitchFamily="18" charset="0"/>
                  </a:rPr>
                  <m:t>={</m:t>
                </m:r>
                <m:r>
                  <a:rPr>
                    <a:latin typeface="Cambria Math" panose="02040503050406030204" pitchFamily="18" charset="0"/>
                  </a:rPr>
                  <m:t>𝐻</m:t>
                </m:r>
                <m:r>
                  <a:rPr>
                    <a:latin typeface="Cambria Math" panose="02040503050406030204" pitchFamily="18" charset="0"/>
                  </a:rPr>
                  <m:t>,</m:t>
                </m:r>
                <m:r>
                  <a:rPr>
                    <a:latin typeface="Cambria Math" panose="02040503050406030204" pitchFamily="18" charset="0"/>
                  </a:rPr>
                  <m:t>𝑇</m:t>
                </m:r>
                <m:r>
                  <a:rPr>
                    <a:latin typeface="Cambria Math" panose="02040503050406030204" pitchFamily="18" charset="0"/>
                  </a:rPr>
                  <m:t>}</m:t>
                </m:r>
              </m:oMath>
            </a14:m>
            <a:r>
              <a:t>.</a:t>
            </a:r>
          </a:p>
          <a:p>
            <a:pPr lvl="0"/>
            <a:r>
              <a:t>When you roll a die </a:t>
            </a:r>
            <a14:m xmlns:a14="http://schemas.microsoft.com/office/drawing/2010/main">
              <m:oMath xmlns:m="http://schemas.openxmlformats.org/officeDocument/2006/math">
                <m:r>
                  <a:rPr>
                    <a:latin typeface="Cambria Math" panose="02040503050406030204" pitchFamily="18" charset="0"/>
                  </a:rPr>
                  <m:t>𝛺</m:t>
                </m:r>
                <m:r>
                  <a:rPr>
                    <a:latin typeface="Cambria Math" panose="02040503050406030204" pitchFamily="18" charset="0"/>
                  </a:rPr>
                  <m:t>={1,2,3,4,5,6}</m:t>
                </m:r>
              </m:oMath>
            </a14:m>
            <a:r>
              <a:t>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3F998A-2A5E-471F-9FEB-2559B0A7F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5CB42-CF14-4293-8971-6DCD1AAE8BE7}" type="slidenum">
              <a:rPr lang="en-GB" smtClean="0"/>
              <a:t>15</a:t>
            </a:fld>
            <a:endParaRPr lang="en-GB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A89D5-560C-4369-A313-7C24EDF02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Probability theory: random experiments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BC91F-1C76-43AE-8B2A-956D48B768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t>An </a:t>
            </a:r>
            <a:r>
              <a:rPr b="1"/>
              <a:t>event</a:t>
            </a:r>
            <a:r>
              <a:t> is a subset of the outcome space.</a:t>
            </a:r>
          </a:p>
          <a:p>
            <a:pPr marL="0" lvl="0" indent="0">
              <a:buNone/>
            </a:pPr>
            <a:r>
              <a:t>Examples</a:t>
            </a:r>
          </a:p>
          <a:p>
            <a:pPr lvl="0"/>
            <a:r>
              <a:t>“Coin lands head”: </a:t>
            </a:r>
            <a14:m xmlns:a14="http://schemas.microsoft.com/office/drawing/2010/main">
              <m:oMath xmlns:m="http://schemas.openxmlformats.org/officeDocument/2006/math">
                <m:r>
                  <a:rPr>
                    <a:latin typeface="Cambria Math" panose="02040503050406030204" pitchFamily="18" charset="0"/>
                  </a:rPr>
                  <m:t>𝐴</m:t>
                </m:r>
                <m:r>
                  <a:rPr>
                    <a:latin typeface="Cambria Math" panose="02040503050406030204" pitchFamily="18" charset="0"/>
                  </a:rPr>
                  <m:t>={</m:t>
                </m:r>
                <m:r>
                  <a:rPr>
                    <a:latin typeface="Cambria Math" panose="02040503050406030204" pitchFamily="18" charset="0"/>
                  </a:rPr>
                  <m:t>𝑥</m:t>
                </m:r>
                <m:r>
                  <a:rPr>
                    <a:latin typeface="Cambria Math" panose="02040503050406030204" pitchFamily="18" charset="0"/>
                  </a:rPr>
                  <m:t>∈</m:t>
                </m:r>
                <m:r>
                  <a:rPr>
                    <a:latin typeface="Cambria Math" panose="02040503050406030204" pitchFamily="18" charset="0"/>
                  </a:rPr>
                  <m:t>𝛺</m:t>
                </m:r>
                <m:r>
                  <a:rPr>
                    <a:latin typeface="Cambria Math" panose="02040503050406030204" pitchFamily="18" charset="0"/>
                  </a:rPr>
                  <m:t>| </m:t>
                </m:r>
                <m:r>
                  <a:rPr>
                    <a:latin typeface="Cambria Math" panose="02040503050406030204" pitchFamily="18" charset="0"/>
                  </a:rPr>
                  <m:t>𝑥</m:t>
                </m:r>
                <m:r>
                  <m:rPr>
                    <m:nor/>
                  </m:rPr>
                  <a:rPr/>
                  <m:t> </m:t>
                </m:r>
                <m:r>
                  <m:rPr>
                    <m:nor/>
                  </m:rPr>
                  <a:rPr/>
                  <m:t>is</m:t>
                </m:r>
                <m:r>
                  <m:rPr>
                    <m:nor/>
                  </m:rPr>
                  <a:rPr/>
                  <m:t> </m:t>
                </m:r>
                <m:r>
                  <m:rPr>
                    <m:nor/>
                  </m:rPr>
                  <a:rPr/>
                  <m:t>heads</m:t>
                </m:r>
                <m:r>
                  <a:rPr>
                    <a:latin typeface="Cambria Math" panose="02040503050406030204" pitchFamily="18" charset="0"/>
                  </a:rPr>
                  <m:t>}={</m:t>
                </m:r>
                <m:r>
                  <a:rPr>
                    <a:latin typeface="Cambria Math" panose="02040503050406030204" pitchFamily="18" charset="0"/>
                  </a:rPr>
                  <m:t>𝐻</m:t>
                </m:r>
                <m:r>
                  <a:rPr>
                    <a:latin typeface="Cambria Math" panose="02040503050406030204" pitchFamily="18" charset="0"/>
                  </a:rPr>
                  <m:t>}</m:t>
                </m:r>
              </m:oMath>
            </a14:m>
            <a:endParaRPr/>
          </a:p>
          <a:p>
            <a:pPr lvl="0"/>
            <a:r>
              <a:t>“Die shows even number”: </a:t>
            </a:r>
            <a14:m xmlns:a14="http://schemas.microsoft.com/office/drawing/2010/main">
              <m:oMath xmlns:m="http://schemas.openxmlformats.org/officeDocument/2006/math">
                <m:r>
                  <a:rPr>
                    <a:latin typeface="Cambria Math" panose="02040503050406030204" pitchFamily="18" charset="0"/>
                  </a:rPr>
                  <m:t>𝐵</m:t>
                </m:r>
                <m:r>
                  <a:rPr>
                    <a:latin typeface="Cambria Math" panose="02040503050406030204" pitchFamily="18" charset="0"/>
                  </a:rPr>
                  <m:t>={</m:t>
                </m:r>
                <m:r>
                  <a:rPr>
                    <a:latin typeface="Cambria Math" panose="02040503050406030204" pitchFamily="18" charset="0"/>
                  </a:rPr>
                  <m:t>𝑥</m:t>
                </m:r>
                <m:r>
                  <a:rPr>
                    <a:latin typeface="Cambria Math" panose="02040503050406030204" pitchFamily="18" charset="0"/>
                  </a:rPr>
                  <m:t>∈</m:t>
                </m:r>
                <m:r>
                  <a:rPr>
                    <a:latin typeface="Cambria Math" panose="02040503050406030204" pitchFamily="18" charset="0"/>
                  </a:rPr>
                  <m:t>𝛺</m:t>
                </m:r>
                <m:r>
                  <a:rPr>
                    <a:latin typeface="Cambria Math" panose="02040503050406030204" pitchFamily="18" charset="0"/>
                  </a:rPr>
                  <m:t>| </m:t>
                </m:r>
                <m:r>
                  <a:rPr>
                    <a:latin typeface="Cambria Math" panose="02040503050406030204" pitchFamily="18" charset="0"/>
                  </a:rPr>
                  <m:t>𝑥</m:t>
                </m:r>
                <m:r>
                  <m:rPr>
                    <m:nor/>
                  </m:rPr>
                  <a:rPr/>
                  <m:t> </m:t>
                </m:r>
                <m:r>
                  <m:rPr>
                    <m:nor/>
                  </m:rPr>
                  <a:rPr/>
                  <m:t>is</m:t>
                </m:r>
                <m:r>
                  <m:rPr>
                    <m:nor/>
                  </m:rPr>
                  <a:rPr/>
                  <m:t> </m:t>
                </m:r>
                <m:r>
                  <m:rPr>
                    <m:nor/>
                  </m:rPr>
                  <a:rPr/>
                  <m:t>even</m:t>
                </m:r>
                <m:r>
                  <a:rPr>
                    <a:latin typeface="Cambria Math" panose="02040503050406030204" pitchFamily="18" charset="0"/>
                  </a:rPr>
                  <m:t>}={2,4,6}</m:t>
                </m:r>
              </m:oMath>
            </a14:m>
            <a:endParaRPr/>
          </a:p>
          <a:p>
            <a:pPr marL="0" lvl="0" indent="0">
              <a:buNone/>
            </a:pPr>
            <a:r>
              <a:t>Special events</a:t>
            </a:r>
          </a:p>
          <a:p>
            <a:pPr lvl="0"/>
            <a:r>
              <a:t>Impossible / empty event: </a:t>
            </a:r>
            <a14:m xmlns:a14="http://schemas.microsoft.com/office/drawing/2010/main">
              <m:oMath xmlns:m="http://schemas.openxmlformats.org/officeDocument/2006/math">
                <m:r>
                  <a:rPr>
                    <a:latin typeface="Cambria Math" panose="02040503050406030204" pitchFamily="18" charset="0"/>
                  </a:rPr>
                  <m:t>𝐴</m:t>
                </m:r>
                <m:r>
                  <a:rPr>
                    <a:latin typeface="Cambria Math" panose="02040503050406030204" pitchFamily="18" charset="0"/>
                  </a:rPr>
                  <m:t>=∅</m:t>
                </m:r>
              </m:oMath>
            </a14:m>
            <a:endParaRPr/>
          </a:p>
          <a:p>
            <a:pPr lvl="0"/>
            <a:r>
              <a:t>Sure event / outcome space: </a:t>
            </a:r>
            <a14:m xmlns:a14="http://schemas.microsoft.com/office/drawing/2010/main">
              <m:oMath xmlns:m="http://schemas.openxmlformats.org/officeDocument/2006/math">
                <m:r>
                  <a:rPr>
                    <a:latin typeface="Cambria Math" panose="02040503050406030204" pitchFamily="18" charset="0"/>
                  </a:rPr>
                  <m:t>𝐴</m:t>
                </m:r>
                <m:r>
                  <a:rPr>
                    <a:latin typeface="Cambria Math" panose="02040503050406030204" pitchFamily="18" charset="0"/>
                  </a:rPr>
                  <m:t>=</m:t>
                </m:r>
                <m:r>
                  <a:rPr>
                    <a:latin typeface="Cambria Math" panose="02040503050406030204" pitchFamily="18" charset="0"/>
                  </a:rPr>
                  <m:t>𝛺</m:t>
                </m:r>
              </m:oMath>
            </a14:m>
            <a:endParaRPr/>
          </a:p>
          <a:p>
            <a:pPr lvl="0"/>
            <a:r>
              <a:t>Singleton events: </a:t>
            </a:r>
            <a14:m xmlns:a14="http://schemas.microsoft.com/office/drawing/2010/main">
              <m:oMath xmlns:m="http://schemas.openxmlformats.org/officeDocument/2006/math">
                <m:r>
                  <a:rPr>
                    <a:latin typeface="Cambria Math" panose="02040503050406030204" pitchFamily="18" charset="0"/>
                  </a:rPr>
                  <m:t>𝐴</m:t>
                </m:r>
                <m:r>
                  <a:rPr>
                    <a:latin typeface="Cambria Math" panose="02040503050406030204" pitchFamily="18" charset="0"/>
                  </a:rPr>
                  <m:t>={</m:t>
                </m:r>
                <m:r>
                  <a:rPr>
                    <a:latin typeface="Cambria Math" panose="02040503050406030204" pitchFamily="18" charset="0"/>
                  </a:rPr>
                  <m:t>𝐻</m:t>
                </m:r>
                <m:r>
                  <a:rPr>
                    <a:latin typeface="Cambria Math" panose="02040503050406030204" pitchFamily="18" charset="0"/>
                  </a:rPr>
                  <m:t>}</m:t>
                </m:r>
              </m:oMath>
            </a14:m>
            <a:r>
              <a:t>, </a:t>
            </a:r>
            <a14:m xmlns:a14="http://schemas.microsoft.com/office/drawing/2010/main">
              <m:oMath xmlns:m="http://schemas.openxmlformats.org/officeDocument/2006/math">
                <m:r>
                  <a:rPr>
                    <a:latin typeface="Cambria Math" panose="02040503050406030204" pitchFamily="18" charset="0"/>
                  </a:rPr>
                  <m:t>𝐴</m:t>
                </m:r>
                <m:r>
                  <a:rPr>
                    <a:latin typeface="Cambria Math" panose="02040503050406030204" pitchFamily="18" charset="0"/>
                  </a:rPr>
                  <m:t>={3}</m:t>
                </m:r>
              </m:oMath>
            </a14:m>
            <a:endParaRPr/>
          </a:p>
          <a:p>
            <a:pPr lvl="0"/>
            <a:r>
              <a:t>The complementary event: </a:t>
            </a:r>
            <a14:m xmlns:a14="http://schemas.microsoft.com/office/drawing/2010/main">
              <m:oMath xmlns:m="http://schemas.openxmlformats.org/officeDocument/2006/math">
                <m:acc>
                  <m:accPr>
                    <m:chr m:val="‾"/>
                    <m:ctrlPr>
                      <a:rPr>
                        <a:latin typeface="Cambria Math" panose="02040503050406030204" pitchFamily="18" charset="0"/>
                      </a:rPr>
                    </m:ctrlPr>
                  </m:accPr>
                  <m:e>
                    <m:r>
                      <a:rPr>
                        <a:latin typeface="Cambria Math" panose="02040503050406030204" pitchFamily="18" charset="0"/>
                      </a:rPr>
                      <m:t>𝐴</m:t>
                    </m:r>
                  </m:e>
                </m:acc>
                <m:r>
                  <a:rPr>
                    <a:latin typeface="Cambria Math" panose="02040503050406030204" pitchFamily="18" charset="0"/>
                  </a:rPr>
                  <m:t>=</m:t>
                </m:r>
                <m:r>
                  <a:rPr>
                    <a:latin typeface="Cambria Math" panose="02040503050406030204" pitchFamily="18" charset="0"/>
                  </a:rPr>
                  <m:t>𝛺</m:t>
                </m:r>
                <m:r>
                  <a:rPr>
                    <a:latin typeface="Cambria Math" panose="02040503050406030204" pitchFamily="18" charset="0"/>
                  </a:rPr>
                  <m:t>\</m:t>
                </m:r>
                <m:r>
                  <a:rPr>
                    <a:latin typeface="Cambria Math" panose="02040503050406030204" pitchFamily="18" charset="0"/>
                  </a:rPr>
                  <m:t>𝐴</m:t>
                </m:r>
              </m:oMath>
            </a14:m>
            <a:endParaRPr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3F998A-2A5E-471F-9FEB-2559B0A7F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5CB42-CF14-4293-8971-6DCD1AAE8BE7}" type="slidenum">
              <a:rPr lang="en-GB" smtClean="0"/>
              <a:t>16</a:t>
            </a:fld>
            <a:endParaRPr lang="en-GB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A89D5-560C-4369-A313-7C24EDF02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Probability theory: probability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BC91F-1C76-43AE-8B2A-956D48B768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t>Classical definition of probability:</a:t>
            </a:r>
          </a:p>
          <a:p>
            <a:pPr marL="0" lvl="0" indent="0">
              <a:buNone/>
            </a:pPr>
            <a:r>
              <a:t>Let </a:t>
            </a:r>
            <a14:m xmlns:a14="http://schemas.microsoft.com/office/drawing/2010/main">
              <m:oMath xmlns:m="http://schemas.openxmlformats.org/officeDocument/2006/math">
                <m:d>
                  <m:dPr>
                    <m:begChr m:val="|"/>
                    <m:endChr m:val="|"/>
                    <m:ctrlPr>
                      <a:rPr>
                        <a:latin typeface="Cambria Math" panose="02040503050406030204" pitchFamily="18" charset="0"/>
                      </a:rPr>
                    </m:ctrlPr>
                  </m:dPr>
                  <m:e>
                    <m:r>
                      <a:rPr>
                        <a:latin typeface="Cambria Math" panose="02040503050406030204" pitchFamily="18" charset="0"/>
                      </a:rPr>
                      <m:t>.</m:t>
                    </m:r>
                  </m:e>
                </m:d>
              </m:oMath>
            </a14:m>
            <a:r>
              <a:t> denote the operator measuring the size of an event. The </a:t>
            </a:r>
            <a:r>
              <a:rPr b="1"/>
              <a:t>probability</a:t>
            </a:r>
            <a:r>
              <a:t> of an event </a:t>
            </a:r>
            <a14:m xmlns:a14="http://schemas.microsoft.com/office/drawing/2010/main">
              <m:oMath xmlns:m="http://schemas.openxmlformats.org/officeDocument/2006/math">
                <m:r>
                  <a:rPr>
                    <a:latin typeface="Cambria Math" panose="02040503050406030204" pitchFamily="18" charset="0"/>
                  </a:rPr>
                  <m:t>𝐴</m:t>
                </m:r>
                <m:r>
                  <a:rPr>
                    <a:latin typeface="Cambria Math" panose="02040503050406030204" pitchFamily="18" charset="0"/>
                  </a:rPr>
                  <m:t>⊆</m:t>
                </m:r>
                <m:r>
                  <a:rPr>
                    <a:latin typeface="Cambria Math" panose="02040503050406030204" pitchFamily="18" charset="0"/>
                  </a:rPr>
                  <m:t>𝛺</m:t>
                </m:r>
              </m:oMath>
            </a14:m>
            <a:r>
              <a:t> is defined as</a:t>
            </a:r>
          </a:p>
          <a:p>
            <a:pPr marL="0" lvl="0" indent="0">
              <a:buNone/>
            </a:pPr>
            <a14:m xmlns:a14="http://schemas.microsoft.com/office/drawing/2010/main">
              <m:oMathPara xmlns:m="http://schemas.openxmlformats.org/officeDocument/2006/math">
                <m:oMathParaPr>
                  <m:jc m:val="center"/>
                </m:oMathParaPr>
                <m:oMath xmlns:m="http://schemas.openxmlformats.org/officeDocument/2006/math">
                  <m:r>
                    <a:rPr>
                      <a:latin typeface="Cambria Math" panose="02040503050406030204" pitchFamily="18" charset="0"/>
                    </a:rPr>
                    <m:t>𝑃</m:t>
                  </m:r>
                  <m:d>
                    <m:dPr>
                      <m:ctrlPr>
                        <a:rPr i="1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>
                          <a:latin typeface="Cambria Math" panose="02040503050406030204" pitchFamily="18" charset="0"/>
                        </a:rPr>
                        <m:t>𝐴</m:t>
                      </m:r>
                    </m:e>
                  </m:d>
                  <m:r>
                    <a:rPr>
                      <a:latin typeface="Cambria Math" panose="02040503050406030204" pitchFamily="18" charset="0"/>
                    </a:rPr>
                    <m:t>=</m:t>
                  </m:r>
                  <m:f>
                    <m:fPr>
                      <m:ctrlPr>
                        <a:rPr i="1">
                          <a:latin typeface="Cambria Math" panose="02040503050406030204" pitchFamily="18" charset="0"/>
                        </a:rPr>
                      </m:ctrlPr>
                    </m:fPr>
                    <m:num>
                      <m:d>
                        <m:dPr>
                          <m:begChr m:val="|"/>
                          <m:endChr m:val="|"/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</m:num>
                    <m:den>
                      <m:d>
                        <m:dPr>
                          <m:begChr m:val="|"/>
                          <m:endChr m:val="|"/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𝛺</m:t>
                          </m:r>
                        </m:e>
                      </m:d>
                    </m:den>
                  </m:f>
                </m:oMath>
              </m:oMathPara>
            </a14:m>
            <a:endParaRPr/>
          </a:p>
          <a:p>
            <a:pPr marL="0" lvl="0" indent="0">
              <a:buNone/>
            </a:pPr>
            <a:r>
              <a:t>If all outcomes in </a:t>
            </a:r>
            <a14:m xmlns:a14="http://schemas.microsoft.com/office/drawing/2010/main">
              <m:oMath xmlns:m="http://schemas.openxmlformats.org/officeDocument/2006/math">
                <m:r>
                  <a:rPr>
                    <a:latin typeface="Cambria Math" panose="02040503050406030204" pitchFamily="18" charset="0"/>
                  </a:rPr>
                  <m:t>𝛺</m:t>
                </m:r>
              </m:oMath>
            </a14:m>
            <a:r>
              <a:t> are equally likely, then this means the probability of </a:t>
            </a:r>
            <a14:m xmlns:a14="http://schemas.microsoft.com/office/drawing/2010/main">
              <m:oMath xmlns:m="http://schemas.openxmlformats.org/officeDocument/2006/math">
                <m:r>
                  <a:rPr>
                    <a:latin typeface="Cambria Math" panose="02040503050406030204" pitchFamily="18" charset="0"/>
                  </a:rPr>
                  <m:t>𝐴</m:t>
                </m:r>
              </m:oMath>
            </a14:m>
            <a:r>
              <a:t> is the ratio of the number of outcomes in </a:t>
            </a:r>
            <a14:m xmlns:a14="http://schemas.microsoft.com/office/drawing/2010/main">
              <m:oMath xmlns:m="http://schemas.openxmlformats.org/officeDocument/2006/math">
                <m:r>
                  <a:rPr>
                    <a:latin typeface="Cambria Math" panose="02040503050406030204" pitchFamily="18" charset="0"/>
                  </a:rPr>
                  <m:t>𝐴</m:t>
                </m:r>
              </m:oMath>
            </a14:m>
            <a:r>
              <a:t> and the number of outcomes in </a:t>
            </a:r>
            <a14:m xmlns:a14="http://schemas.microsoft.com/office/drawing/2010/main">
              <m:oMath xmlns:m="http://schemas.openxmlformats.org/officeDocument/2006/math">
                <m:r>
                  <a:rPr>
                    <a:latin typeface="Cambria Math" panose="02040503050406030204" pitchFamily="18" charset="0"/>
                  </a:rPr>
                  <m:t>𝛺</m:t>
                </m:r>
              </m:oMath>
            </a14:m>
            <a:r>
              <a:t>.</a:t>
            </a:r>
          </a:p>
          <a:p>
            <a:pPr marL="0" lvl="0" indent="0">
              <a:buNone/>
            </a:pPr>
            <a:r>
              <a:t>If your outcome space is not discrete, then </a:t>
            </a:r>
            <a14:m xmlns:a14="http://schemas.microsoft.com/office/drawing/2010/main">
              <m:oMath xmlns:m="http://schemas.openxmlformats.org/officeDocument/2006/math">
                <m:d>
                  <m:dPr>
                    <m:begChr m:val="|"/>
                    <m:endChr m:val="|"/>
                    <m:ctrlPr>
                      <a:rPr>
                        <a:latin typeface="Cambria Math" panose="02040503050406030204" pitchFamily="18" charset="0"/>
                      </a:rPr>
                    </m:ctrlPr>
                  </m:dPr>
                  <m:e>
                    <m:r>
                      <a:rPr>
                        <a:latin typeface="Cambria Math" panose="02040503050406030204" pitchFamily="18" charset="0"/>
                      </a:rPr>
                      <m:t>.</m:t>
                    </m:r>
                  </m:e>
                </m:d>
              </m:oMath>
            </a14:m>
            <a:r>
              <a:t> is a function mapping outcome sets to the positive real line.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3F998A-2A5E-471F-9FEB-2559B0A7F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5CB42-CF14-4293-8971-6DCD1AAE8BE7}" type="slidenum">
              <a:rPr lang="en-GB" smtClean="0"/>
              <a:t>17</a:t>
            </a:fld>
            <a:endParaRPr lang="en-GB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BC91F-1C76-43AE-8B2A-956D48B768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14:m xmlns:a14="http://schemas.microsoft.com/office/drawing/2010/main">
              <m:oMathPara xmlns:m="http://schemas.openxmlformats.org/officeDocument/2006/math">
                <m:oMathParaPr>
                  <m:jc m:val="center"/>
                </m:oMathParaPr>
                <m:oMath xmlns:m="http://schemas.openxmlformats.org/officeDocument/2006/math">
                  <m:r>
                    <a:rPr>
                      <a:latin typeface="Cambria Math" panose="02040503050406030204" pitchFamily="18" charset="0"/>
                    </a:rPr>
                    <m:t> </m:t>
                  </m:r>
                </m:oMath>
              </m:oMathPara>
            </a14:m>
            <a:endParaRPr/>
          </a:p>
          <a:p>
            <a:pPr marL="0" lvl="0" indent="0">
              <a:buNone/>
            </a:pPr>
            <a:r>
              <a:rPr b="1"/>
              <a:t>Random variables</a:t>
            </a:r>
          </a:p>
          <a:p>
            <a:pPr marL="0" lvl="0" indent="0">
              <a:buNone/>
            </a:pPr>
            <a14:m xmlns:a14="http://schemas.microsoft.com/office/drawing/2010/main">
              <m:oMathPara xmlns:m="http://schemas.openxmlformats.org/officeDocument/2006/math">
                <m:oMathParaPr>
                  <m:jc m:val="center"/>
                </m:oMathParaPr>
                <m:oMath xmlns:m="http://schemas.openxmlformats.org/officeDocument/2006/math">
                  <m:r>
                    <a:rPr>
                      <a:latin typeface="Cambria Math" panose="02040503050406030204" pitchFamily="18" charset="0"/>
                    </a:rPr>
                    <m:t> </m:t>
                  </m:r>
                </m:oMath>
              </m:oMathPara>
            </a14:m>
            <a:endParaRPr b="1"/>
          </a:p>
          <a:p>
            <a:pPr marL="0" lvl="0" indent="0">
              <a:buNone/>
            </a:pPr>
            <a14:m xmlns:a14="http://schemas.microsoft.com/office/drawing/2010/main">
              <m:oMathPara xmlns:m="http://schemas.openxmlformats.org/officeDocument/2006/math">
                <m:oMathParaPr>
                  <m:jc m:val="center"/>
                </m:oMathParaPr>
                <m:oMath xmlns:m="http://schemas.openxmlformats.org/officeDocument/2006/math">
                  <m:r>
                    <a:rPr>
                      <a:latin typeface="Cambria Math" panose="02040503050406030204" pitchFamily="18" charset="0"/>
                    </a:rPr>
                    <m:t> </m:t>
                  </m:r>
                </m:oMath>
              </m:oMathPara>
            </a14:m>
            <a:endParaRPr b="1"/>
          </a:p>
          <a:p>
            <a:pPr marL="0" lvl="0" indent="0">
              <a:buNone/>
            </a:pPr>
            <a:r>
              <a:t>Exercise:</a:t>
            </a:r>
          </a:p>
          <a:p>
            <a:pPr marL="0" lvl="0" indent="0">
              <a:buNone/>
            </a:pPr>
            <a:r>
              <a:t>What is a random variable?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3F998A-2A5E-471F-9FEB-2559B0A7F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5CB42-CF14-4293-8971-6DCD1AAE8BE7}" type="slidenum">
              <a:rPr lang="en-GB" smtClean="0"/>
              <a:t>18</a:t>
            </a:fld>
            <a:endParaRPr lang="en-GB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A89D5-560C-4369-A313-7C24EDF02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Random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BC91F-1C76-43AE-8B2A-956D48B768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14:m xmlns:a14="http://schemas.microsoft.com/office/drawing/2010/main">
              <m:oMathPara xmlns:m="http://schemas.openxmlformats.org/officeDocument/2006/math">
                <m:oMathParaPr>
                  <m:jc m:val="center"/>
                </m:oMathParaPr>
                <m:oMath xmlns:m="http://schemas.openxmlformats.org/officeDocument/2006/math">
                  <m:r>
                    <a:rPr>
                      <a:latin typeface="Cambria Math" panose="02040503050406030204" pitchFamily="18" charset="0"/>
                    </a:rPr>
                    <m:t> </m:t>
                  </m:r>
                </m:oMath>
              </m:oMathPara>
            </a14:m>
            <a:endParaRPr/>
          </a:p>
          <a:p>
            <a:pPr marL="0" lvl="0" indent="0">
              <a:buNone/>
            </a:pPr>
            <a:r>
              <a:t>A </a:t>
            </a:r>
            <a:r>
              <a:rPr b="1"/>
              <a:t>random variable</a:t>
            </a:r>
            <a:r>
              <a:t> </a:t>
            </a:r>
            <a14:m xmlns:a14="http://schemas.microsoft.com/office/drawing/2010/main">
              <m:oMath xmlns:m="http://schemas.openxmlformats.org/officeDocument/2006/math">
                <m:r>
                  <a:rPr>
                    <a:latin typeface="Cambria Math" panose="02040503050406030204" pitchFamily="18" charset="0"/>
                  </a:rPr>
                  <m:t>𝑋</m:t>
                </m:r>
              </m:oMath>
            </a14:m>
            <a:r>
              <a:t> is a numeric variable, corresponding to different outcomes in the outcome space </a:t>
            </a:r>
            <a14:m xmlns:a14="http://schemas.microsoft.com/office/drawing/2010/main">
              <m:oMath xmlns:m="http://schemas.openxmlformats.org/officeDocument/2006/math">
                <m:r>
                  <a:rPr>
                    <a:latin typeface="Cambria Math" panose="02040503050406030204" pitchFamily="18" charset="0"/>
                  </a:rPr>
                  <m:t>𝛺</m:t>
                </m:r>
              </m:oMath>
            </a14:m>
            <a:r>
              <a:t>, the value of which we do not know before we observe a realisation of the random process / experiment. We may know however the distribution of values that </a:t>
            </a:r>
            <a14:m xmlns:a14="http://schemas.microsoft.com/office/drawing/2010/main">
              <m:oMath xmlns:m="http://schemas.openxmlformats.org/officeDocument/2006/math">
                <m:r>
                  <a:rPr>
                    <a:latin typeface="Cambria Math" panose="02040503050406030204" pitchFamily="18" charset="0"/>
                  </a:rPr>
                  <m:t>𝑋</m:t>
                </m:r>
              </m:oMath>
            </a14:m>
            <a:r>
              <a:t> may take.</a:t>
            </a:r>
          </a:p>
          <a:p>
            <a:pPr marL="0" lvl="0" indent="0">
              <a:buNone/>
            </a:pPr>
            <a:r>
              <a:t>Mathematically, a random variable is a function that maps the outcome space </a:t>
            </a:r>
            <a14:m xmlns:a14="http://schemas.microsoft.com/office/drawing/2010/main">
              <m:oMath xmlns:m="http://schemas.openxmlformats.org/officeDocument/2006/math">
                <m:r>
                  <a:rPr>
                    <a:latin typeface="Cambria Math" panose="02040503050406030204" pitchFamily="18" charset="0"/>
                  </a:rPr>
                  <m:t>𝛺</m:t>
                </m:r>
              </m:oMath>
            </a14:m>
            <a:r>
              <a:t> to the real line (i.e. a number):</a:t>
            </a:r>
          </a:p>
          <a:p>
            <a:pPr marL="0" lvl="0" indent="0">
              <a:buNone/>
            </a:pPr>
            <a14:m xmlns:a14="http://schemas.microsoft.com/office/drawing/2010/main">
              <m:oMathPara xmlns:m="http://schemas.openxmlformats.org/officeDocument/2006/math">
                <m:oMathParaPr>
                  <m:jc m:val="center"/>
                </m:oMathParaPr>
                <m:oMath xmlns:m="http://schemas.openxmlformats.org/officeDocument/2006/math">
                  <m:r>
                    <a:rPr>
                      <a:latin typeface="Cambria Math" panose="02040503050406030204" pitchFamily="18" charset="0"/>
                    </a:rPr>
                    <m:t>𝑋</m:t>
                  </m:r>
                  <m:r>
                    <a:rPr>
                      <a:latin typeface="Cambria Math" panose="02040503050406030204" pitchFamily="18" charset="0"/>
                    </a:rPr>
                    <m:t>:</m:t>
                  </m:r>
                  <m:r>
                    <a:rPr>
                      <a:latin typeface="Cambria Math" panose="02040503050406030204" pitchFamily="18" charset="0"/>
                    </a:rPr>
                    <m:t>𝛺</m:t>
                  </m:r>
                  <m:r>
                    <a:rPr>
                      <a:latin typeface="Cambria Math" panose="02040503050406030204" pitchFamily="18" charset="0"/>
                    </a:rPr>
                    <m:t>→</m:t>
                  </m:r>
                  <m:r>
                    <a:rPr>
                      <a:latin typeface="Cambria Math" panose="02040503050406030204" pitchFamily="18" charset="0"/>
                    </a:rPr>
                    <m:t>ℝ</m:t>
                  </m:r>
                </m:oMath>
              </m:oMathPara>
            </a14:m>
            <a:endParaRPr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3F998A-2A5E-471F-9FEB-2559B0A7F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5CB42-CF14-4293-8971-6DCD1AAE8BE7}" type="slidenum">
              <a:rPr lang="en-GB" smtClean="0"/>
              <a:t>19</a:t>
            </a:fld>
            <a:endParaRPr lang="en-GB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511042-BDFA-4708-84AB-F848A1D5D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/>
          <a:lstStyle/>
          <a:p>
            <a:pPr marL="0" lvl="0" indent="0">
              <a:buNone/>
            </a:pPr>
            <a:r>
              <a:t>Introduction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0AAC92-EEED-4232-ACDE-84003A647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5CB42-CF14-4293-8971-6DCD1AAE8BE7}" type="slidenum">
              <a:rPr lang="en-GB" smtClean="0"/>
              <a:t>2</a:t>
            </a:fld>
            <a:endParaRPr lang="en-GB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A89D5-560C-4369-A313-7C24EDF02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Random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BC91F-1C76-43AE-8B2A-956D48B768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t>Example:</a:t>
            </a:r>
          </a:p>
          <a:p>
            <a:pPr marL="0" lvl="0" indent="0">
              <a:buNone/>
            </a:pPr>
            <a14:m xmlns:a14="http://schemas.microsoft.com/office/drawing/2010/main">
              <m:oMathPara xmlns:m="http://schemas.openxmlformats.org/officeDocument/2006/math">
                <m:oMathParaPr>
                  <m:jc m:val="center"/>
                </m:oMathParaPr>
                <m:oMath xmlns:m="http://schemas.openxmlformats.org/officeDocument/2006/math">
                  <m:r>
                    <a:rPr>
                      <a:latin typeface="Cambria Math" panose="02040503050406030204" pitchFamily="18" charset="0"/>
                    </a:rPr>
                    <m:t> </m:t>
                  </m:r>
                </m:oMath>
              </m:oMathPara>
            </a14:m>
            <a:endParaRPr/>
          </a:p>
          <a:p>
            <a:pPr marL="0" lvl="0" indent="0">
              <a:buNone/>
            </a:pPr>
            <a:r>
              <a:t>Consider the experiment of tossing a coin 2 times:</a:t>
            </a:r>
          </a:p>
          <a:p>
            <a:pPr marL="0" lvl="0" indent="0">
              <a:buNone/>
            </a:pPr>
            <a14:m xmlns:a14="http://schemas.microsoft.com/office/drawing/2010/main">
              <m:oMathPara xmlns:m="http://schemas.openxmlformats.org/officeDocument/2006/math">
                <m:oMathParaPr>
                  <m:jc m:val="center"/>
                </m:oMathParaPr>
                <m:oMath xmlns:m="http://schemas.openxmlformats.org/officeDocument/2006/math">
                  <m:r>
                    <a:rPr>
                      <a:latin typeface="Cambria Math" panose="02040503050406030204" pitchFamily="18" charset="0"/>
                    </a:rPr>
                    <m:t>𝛺</m:t>
                  </m:r>
                  <m:r>
                    <a:rPr>
                      <a:latin typeface="Cambria Math" panose="02040503050406030204" pitchFamily="18" charset="0"/>
                    </a:rPr>
                    <m:t>={</m:t>
                  </m:r>
                  <m:d>
                    <m:dPr>
                      <m:ctrlPr>
                        <a:rPr i="1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>
                          <a:latin typeface="Cambria Math" panose="02040503050406030204" pitchFamily="18" charset="0"/>
                        </a:rPr>
                        <m:t>,</m:t>
                      </m:r>
                      <m:r>
                        <a:rPr>
                          <a:latin typeface="Cambria Math" panose="02040503050406030204" pitchFamily="18" charset="0"/>
                        </a:rPr>
                        <m:t>𝐻</m:t>
                      </m:r>
                    </m:e>
                  </m:d>
                  <m:r>
                    <a:rPr>
                      <a:latin typeface="Cambria Math" panose="02040503050406030204" pitchFamily="18" charset="0"/>
                    </a:rPr>
                    <m:t>,</m:t>
                  </m:r>
                  <m:d>
                    <m:dPr>
                      <m:ctrlPr>
                        <a:rPr i="1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>
                          <a:latin typeface="Cambria Math" panose="02040503050406030204" pitchFamily="18" charset="0"/>
                        </a:rPr>
                        <m:t>,</m:t>
                      </m:r>
                      <m:r>
                        <a:rPr>
                          <a:latin typeface="Cambria Math" panose="02040503050406030204" pitchFamily="18" charset="0"/>
                        </a:rPr>
                        <m:t>𝑇</m:t>
                      </m:r>
                    </m:e>
                  </m:d>
                  <m:r>
                    <a:rPr>
                      <a:latin typeface="Cambria Math" panose="02040503050406030204" pitchFamily="18" charset="0"/>
                    </a:rPr>
                    <m:t>,</m:t>
                  </m:r>
                  <m:d>
                    <m:dPr>
                      <m:ctrlPr>
                        <a:rPr i="1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>
                          <a:latin typeface="Cambria Math" panose="02040503050406030204" pitchFamily="18" charset="0"/>
                        </a:rPr>
                        <m:t>,</m:t>
                      </m:r>
                      <m:r>
                        <a:rPr>
                          <a:latin typeface="Cambria Math" panose="02040503050406030204" pitchFamily="18" charset="0"/>
                        </a:rPr>
                        <m:t>𝐻</m:t>
                      </m:r>
                    </m:e>
                  </m:d>
                  <m:r>
                    <a:rPr>
                      <a:latin typeface="Cambria Math" panose="02040503050406030204" pitchFamily="18" charset="0"/>
                    </a:rPr>
                    <m:t>,</m:t>
                  </m:r>
                  <m:d>
                    <m:dPr>
                      <m:ctrlPr>
                        <a:rPr i="1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>
                          <a:latin typeface="Cambria Math" panose="02040503050406030204" pitchFamily="18" charset="0"/>
                        </a:rPr>
                        <m:t>,</m:t>
                      </m:r>
                      <m:r>
                        <a:rPr>
                          <a:latin typeface="Cambria Math" panose="02040503050406030204" pitchFamily="18" charset="0"/>
                        </a:rPr>
                        <m:t>𝑇</m:t>
                      </m:r>
                    </m:e>
                  </m:d>
                  <m:r>
                    <a:rPr>
                      <a:latin typeface="Cambria Math" panose="02040503050406030204" pitchFamily="18" charset="0"/>
                    </a:rPr>
                    <m:t>}</m:t>
                  </m:r>
                </m:oMath>
              </m:oMathPara>
            </a14:m>
            <a:endParaRPr/>
          </a:p>
          <a:p>
            <a:pPr marL="0" lvl="0" indent="0">
              <a:buNone/>
            </a:pPr>
            <a:r>
              <a:t>The number of heads turning up is a random variable </a:t>
            </a:r>
            <a14:m xmlns:a14="http://schemas.microsoft.com/office/drawing/2010/main">
              <m:oMath xmlns:m="http://schemas.openxmlformats.org/officeDocument/2006/math">
                <m:r>
                  <a:rPr>
                    <a:latin typeface="Cambria Math" panose="02040503050406030204" pitchFamily="18" charset="0"/>
                  </a:rPr>
                  <m:t>𝑋</m:t>
                </m:r>
              </m:oMath>
            </a14:m>
            <a:r>
              <a:t>:</a:t>
            </a:r>
          </a:p>
          <a:p>
            <a:pPr marL="0" lvl="0" indent="0">
              <a:buNone/>
            </a:pPr>
            <a14:m xmlns:a14="http://schemas.microsoft.com/office/drawing/2010/main">
              <m:oMathPara xmlns:m="http://schemas.openxmlformats.org/officeDocument/2006/math">
                <m:oMathParaPr>
                  <m:jc m:val="center"/>
                </m:oMathParaPr>
                <m:oMath xmlns:m="http://schemas.openxmlformats.org/officeDocument/2006/math">
                  <m:sSub>
                    <m:sSubPr>
                      <m:ctrlPr>
                        <a:rPr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>
                          <a:latin typeface="Cambria Math" panose="02040503050406030204" pitchFamily="18" charset="0"/>
                        </a:rPr>
                        <m:t>𝑋</m:t>
                      </m:r>
                    </m:e>
                    <m:sub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d>
                    </m:sub>
                  </m:sSub>
                  <m:r>
                    <a:rPr>
                      <a:latin typeface="Cambria Math" panose="02040503050406030204" pitchFamily="18" charset="0"/>
                    </a:rPr>
                    <m:t>=2</m:t>
                  </m:r>
                </m:oMath>
              </m:oMathPara>
            </a14:m>
            <a:endParaRPr/>
          </a:p>
          <a:p>
            <a:pPr marL="0" lvl="0" indent="0">
              <a:buNone/>
            </a:pPr>
            <a14:m xmlns:a14="http://schemas.microsoft.com/office/drawing/2010/main">
              <m:oMathPara xmlns:m="http://schemas.openxmlformats.org/officeDocument/2006/math">
                <m:oMathParaPr>
                  <m:jc m:val="center"/>
                </m:oMathParaPr>
                <m:oMath xmlns:m="http://schemas.openxmlformats.org/officeDocument/2006/math">
                  <m:sSub>
                    <m:sSubPr>
                      <m:ctrlPr>
                        <a:rPr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>
                          <a:latin typeface="Cambria Math" panose="02040503050406030204" pitchFamily="18" charset="0"/>
                        </a:rPr>
                        <m:t>𝑋</m:t>
                      </m:r>
                    </m:e>
                    <m:sub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</m:sub>
                  </m:sSub>
                  <m:r>
                    <a:rPr>
                      <a:latin typeface="Cambria Math" panose="02040503050406030204" pitchFamily="18" charset="0"/>
                    </a:rPr>
                    <m:t>=1</m:t>
                  </m:r>
                </m:oMath>
              </m:oMathPara>
            </a14:m>
            <a:endParaRPr/>
          </a:p>
          <a:p>
            <a:pPr marL="0" lvl="0" indent="0">
              <a:buNone/>
            </a:pPr>
            <a14:m xmlns:a14="http://schemas.microsoft.com/office/drawing/2010/main">
              <m:oMathPara xmlns:m="http://schemas.openxmlformats.org/officeDocument/2006/math">
                <m:oMathParaPr>
                  <m:jc m:val="center"/>
                </m:oMathParaPr>
                <m:oMath xmlns:m="http://schemas.openxmlformats.org/officeDocument/2006/math">
                  <m:sSub>
                    <m:sSubPr>
                      <m:ctrlPr>
                        <a:rPr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>
                          <a:latin typeface="Cambria Math" panose="02040503050406030204" pitchFamily="18" charset="0"/>
                        </a:rPr>
                        <m:t>𝑋</m:t>
                      </m:r>
                    </m:e>
                    <m:sub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d>
                    </m:sub>
                  </m:sSub>
                  <m:r>
                    <a:rPr>
                      <a:latin typeface="Cambria Math" panose="02040503050406030204" pitchFamily="18" charset="0"/>
                    </a:rPr>
                    <m:t>=1</m:t>
                  </m:r>
                </m:oMath>
              </m:oMathPara>
            </a14:m>
            <a:endParaRPr/>
          </a:p>
          <a:p>
            <a:pPr marL="0" lvl="0" indent="0">
              <a:buNone/>
            </a:pPr>
            <a14:m xmlns:a14="http://schemas.microsoft.com/office/drawing/2010/main">
              <m:oMathPara xmlns:m="http://schemas.openxmlformats.org/officeDocument/2006/math">
                <m:oMathParaPr>
                  <m:jc m:val="center"/>
                </m:oMathParaPr>
                <m:oMath xmlns:m="http://schemas.openxmlformats.org/officeDocument/2006/math">
                  <m:sSub>
                    <m:sSubPr>
                      <m:ctrlPr>
                        <a:rPr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>
                          <a:latin typeface="Cambria Math" panose="02040503050406030204" pitchFamily="18" charset="0"/>
                        </a:rPr>
                        <m:t>𝑋</m:t>
                      </m:r>
                    </m:e>
                    <m:sub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</m:sub>
                  </m:sSub>
                  <m:r>
                    <a:rPr>
                      <a:latin typeface="Cambria Math" panose="02040503050406030204" pitchFamily="18" charset="0"/>
                    </a:rPr>
                    <m:t>=0</m:t>
                  </m:r>
                </m:oMath>
              </m:oMathPara>
            </a14:m>
            <a:endParaRPr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3F998A-2A5E-471F-9FEB-2559B0A7F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5CB42-CF14-4293-8971-6DCD1AAE8BE7}" type="slidenum">
              <a:rPr lang="en-GB" smtClean="0"/>
              <a:t>20</a:t>
            </a:fld>
            <a:endParaRPr lang="en-GB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C315F-F711-43BA-8C23-8D50769E3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7677488" cy="837344"/>
          </a:xfrm>
        </p:spPr>
        <p:txBody>
          <a:bodyPr/>
          <a:lstStyle/>
          <a:p>
            <a:pPr marL="0" lvl="0" indent="0">
              <a:buNone/>
            </a:pPr>
            <a:r>
              <a:rPr dirty="0"/>
              <a:t>Random variables: probability distribution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F6C278EB-CD3C-4569-8B41-D3DDD3B4004E}"/>
                  </a:ext>
                </a:extLst>
              </p:cNvPr>
              <p:cNvSpPr>
                <a:spLocks noGrp="1"/>
              </p:cNvSpPr>
              <p:nvPr>
                <p:ph type="body" sz="half" idx="2"/>
              </p:nvPr>
            </p:nvSpPr>
            <p:spPr>
              <a:xfrm>
                <a:off x="482885" y="1489752"/>
                <a:ext cx="4602823" cy="5034337"/>
              </a:xfrm>
            </p:spPr>
            <p:txBody>
              <a:bodyPr>
                <a:normAutofit/>
              </a:bodyPr>
              <a:lstStyle/>
              <a:p>
                <a:pPr marL="0" lvl="0" indent="0">
                  <a:buNone/>
                </a:pPr>
                <a:r>
                  <a:rPr dirty="0"/>
                  <a:t>A </a:t>
                </a:r>
                <a:r>
                  <a:rPr b="1" dirty="0"/>
                  <a:t>probability mass function</a:t>
                </a:r>
                <a:r>
                  <a:rPr dirty="0"/>
                  <a:t> (</a:t>
                </a:r>
                <a:r>
                  <a:rPr dirty="0" err="1"/>
                  <a:t>pmf</a:t>
                </a:r>
                <a:r>
                  <a:rPr dirty="0"/>
                  <a:t>)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dirty="0"/>
                  <a:t> assigns to each </a:t>
                </a:r>
                <a:r>
                  <a:rPr dirty="0" err="1"/>
                  <a:t>realisation</a:t>
                </a:r>
                <a:r>
                  <a:rPr dirty="0"/>
                  <a:t>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dirty="0"/>
                  <a:t> of a </a:t>
                </a:r>
                <a:r>
                  <a:rPr i="1" dirty="0"/>
                  <a:t>discrete</a:t>
                </a:r>
                <a:r>
                  <a:rPr dirty="0"/>
                  <a:t> random variable X the probability </a:t>
                </a:r>
                <a14:m>
                  <m:oMath xmlns:m="http://schemas.openxmlformats.org/officeDocument/2006/math">
                    <m:r>
                      <a:rPr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>
                        <a:latin typeface="Cambria Math" panose="02040503050406030204" pitchFamily="18" charset="0"/>
                      </a:rPr>
                      <m:t>=</m:t>
                    </m:r>
                    <m:r>
                      <a:rPr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dirty="0"/>
                  <a:t>.</a:t>
                </a:r>
              </a:p>
              <a:p>
                <a:pPr lvl="0" indent="0">
                  <a:buNone/>
                </a:pPr>
                <a:r>
                  <a:rPr dirty="0" err="1">
                    <a:latin typeface="Courier"/>
                  </a:rPr>
                  <a:t>df</a:t>
                </a:r>
                <a:r>
                  <a:rPr dirty="0">
                    <a:solidFill>
                      <a:srgbClr val="007020"/>
                    </a:solidFill>
                    <a:latin typeface="Courier"/>
                  </a:rPr>
                  <a:t>&lt;-</a:t>
                </a:r>
                <a:r>
                  <a:rPr dirty="0" err="1">
                    <a:solidFill>
                      <a:srgbClr val="06287E"/>
                    </a:solidFill>
                    <a:latin typeface="Courier"/>
                  </a:rPr>
                  <a:t>tibble</a:t>
                </a:r>
                <a:r>
                  <a:rPr dirty="0">
                    <a:latin typeface="Courier"/>
                  </a:rPr>
                  <a:t>(</a:t>
                </a:r>
                <a:r>
                  <a:rPr dirty="0">
                    <a:solidFill>
                      <a:srgbClr val="7D9029"/>
                    </a:solidFill>
                    <a:latin typeface="Courier"/>
                  </a:rPr>
                  <a:t>x=</a:t>
                </a:r>
                <a:r>
                  <a:rPr dirty="0">
                    <a:solidFill>
                      <a:srgbClr val="40A070"/>
                    </a:solidFill>
                    <a:latin typeface="Courier"/>
                  </a:rPr>
                  <a:t>0</a:t>
                </a:r>
                <a:r>
                  <a:rPr dirty="0">
                    <a:solidFill>
                      <a:srgbClr val="4070A0"/>
                    </a:solidFill>
                    <a:latin typeface="Courier"/>
                  </a:rPr>
                  <a:t>:</a:t>
                </a:r>
                <a:r>
                  <a:rPr dirty="0">
                    <a:solidFill>
                      <a:srgbClr val="40A070"/>
                    </a:solidFill>
                    <a:latin typeface="Courier"/>
                  </a:rPr>
                  <a:t>10</a:t>
                </a:r>
                <a:r>
                  <a:rPr dirty="0">
                    <a:latin typeface="Courier"/>
                  </a:rPr>
                  <a:t>,</a:t>
                </a:r>
                <a:r>
                  <a:rPr dirty="0">
                    <a:solidFill>
                      <a:srgbClr val="7D9029"/>
                    </a:solidFill>
                    <a:latin typeface="Courier"/>
                  </a:rPr>
                  <a:t>pmf=</a:t>
                </a:r>
                <a:r>
                  <a:rPr dirty="0" err="1">
                    <a:solidFill>
                      <a:srgbClr val="06287E"/>
                    </a:solidFill>
                    <a:latin typeface="Courier"/>
                  </a:rPr>
                  <a:t>dbinom</a:t>
                </a:r>
                <a:r>
                  <a:rPr dirty="0">
                    <a:latin typeface="Courier"/>
                  </a:rPr>
                  <a:t>(</a:t>
                </a:r>
                <a:r>
                  <a:rPr dirty="0">
                    <a:solidFill>
                      <a:srgbClr val="40A070"/>
                    </a:solidFill>
                    <a:latin typeface="Courier"/>
                  </a:rPr>
                  <a:t>0</a:t>
                </a:r>
                <a:r>
                  <a:rPr dirty="0">
                    <a:solidFill>
                      <a:srgbClr val="4070A0"/>
                    </a:solidFill>
                    <a:latin typeface="Courier"/>
                  </a:rPr>
                  <a:t>:</a:t>
                </a:r>
                <a:r>
                  <a:rPr dirty="0">
                    <a:solidFill>
                      <a:srgbClr val="40A070"/>
                    </a:solidFill>
                    <a:latin typeface="Courier"/>
                  </a:rPr>
                  <a:t>10</a:t>
                </a:r>
                <a:r>
                  <a:rPr dirty="0">
                    <a:latin typeface="Courier"/>
                  </a:rPr>
                  <a:t>,</a:t>
                </a:r>
                <a:r>
                  <a:rPr dirty="0">
                    <a:solidFill>
                      <a:srgbClr val="7D9029"/>
                    </a:solidFill>
                    <a:latin typeface="Courier"/>
                  </a:rPr>
                  <a:t>size=</a:t>
                </a:r>
                <a:r>
                  <a:rPr dirty="0">
                    <a:solidFill>
                      <a:srgbClr val="40A070"/>
                    </a:solidFill>
                    <a:latin typeface="Courier"/>
                  </a:rPr>
                  <a:t>10</a:t>
                </a:r>
                <a:r>
                  <a:rPr dirty="0">
                    <a:latin typeface="Courier"/>
                  </a:rPr>
                  <a:t>,</a:t>
                </a:r>
                <a:r>
                  <a:rPr dirty="0">
                    <a:solidFill>
                      <a:srgbClr val="7D9029"/>
                    </a:solidFill>
                    <a:latin typeface="Courier"/>
                  </a:rPr>
                  <a:t>prob=</a:t>
                </a:r>
                <a:r>
                  <a:rPr dirty="0">
                    <a:solidFill>
                      <a:srgbClr val="40A070"/>
                    </a:solidFill>
                    <a:latin typeface="Courier"/>
                  </a:rPr>
                  <a:t>0.5</a:t>
                </a:r>
                <a:r>
                  <a:rPr dirty="0">
                    <a:latin typeface="Courier"/>
                  </a:rPr>
                  <a:t>))</a:t>
                </a:r>
                <a:br>
                  <a:rPr dirty="0"/>
                </a:br>
                <a:br>
                  <a:rPr dirty="0"/>
                </a:br>
                <a:r>
                  <a:rPr dirty="0" err="1">
                    <a:solidFill>
                      <a:srgbClr val="06287E"/>
                    </a:solidFill>
                    <a:latin typeface="Courier"/>
                  </a:rPr>
                  <a:t>ggplot</a:t>
                </a:r>
                <a:r>
                  <a:rPr dirty="0">
                    <a:latin typeface="Courier"/>
                  </a:rPr>
                  <a:t>(</a:t>
                </a:r>
                <a:r>
                  <a:rPr dirty="0">
                    <a:solidFill>
                      <a:srgbClr val="7D9029"/>
                    </a:solidFill>
                    <a:latin typeface="Courier"/>
                  </a:rPr>
                  <a:t>data=</a:t>
                </a:r>
                <a:r>
                  <a:rPr dirty="0" err="1">
                    <a:latin typeface="Courier"/>
                  </a:rPr>
                  <a:t>df,</a:t>
                </a:r>
                <a:r>
                  <a:rPr dirty="0" err="1">
                    <a:solidFill>
                      <a:srgbClr val="7D9029"/>
                    </a:solidFill>
                    <a:latin typeface="Courier"/>
                  </a:rPr>
                  <a:t>mapping</a:t>
                </a:r>
                <a:r>
                  <a:rPr dirty="0">
                    <a:solidFill>
                      <a:srgbClr val="7D9029"/>
                    </a:solidFill>
                    <a:latin typeface="Courier"/>
                  </a:rPr>
                  <a:t>=</a:t>
                </a:r>
                <a:r>
                  <a:rPr dirty="0" err="1">
                    <a:solidFill>
                      <a:srgbClr val="06287E"/>
                    </a:solidFill>
                    <a:latin typeface="Courier"/>
                  </a:rPr>
                  <a:t>aes</a:t>
                </a:r>
                <a:r>
                  <a:rPr dirty="0">
                    <a:latin typeface="Courier"/>
                  </a:rPr>
                  <a:t>(</a:t>
                </a:r>
                <a:r>
                  <a:rPr dirty="0">
                    <a:solidFill>
                      <a:srgbClr val="7D9029"/>
                    </a:solidFill>
                    <a:latin typeface="Courier"/>
                  </a:rPr>
                  <a:t>x=</a:t>
                </a:r>
                <a:r>
                  <a:rPr dirty="0" err="1">
                    <a:latin typeface="Courier"/>
                  </a:rPr>
                  <a:t>x,</a:t>
                </a:r>
                <a:r>
                  <a:rPr dirty="0" err="1">
                    <a:solidFill>
                      <a:srgbClr val="7D9029"/>
                    </a:solidFill>
                    <a:latin typeface="Courier"/>
                  </a:rPr>
                  <a:t>y</a:t>
                </a:r>
                <a:r>
                  <a:rPr dirty="0">
                    <a:solidFill>
                      <a:srgbClr val="7D9029"/>
                    </a:solidFill>
                    <a:latin typeface="Courier"/>
                  </a:rPr>
                  <a:t>=</a:t>
                </a:r>
                <a:r>
                  <a:rPr dirty="0" err="1">
                    <a:latin typeface="Courier"/>
                  </a:rPr>
                  <a:t>pmf</a:t>
                </a:r>
                <a:r>
                  <a:rPr dirty="0">
                    <a:latin typeface="Courier"/>
                  </a:rPr>
                  <a:t>)) </a:t>
                </a:r>
                <a:r>
                  <a:rPr dirty="0">
                    <a:solidFill>
                      <a:srgbClr val="4070A0"/>
                    </a:solidFill>
                    <a:latin typeface="Courier"/>
                  </a:rPr>
                  <a:t>+</a:t>
                </a:r>
                <a:br>
                  <a:rPr dirty="0"/>
                </a:br>
                <a:r>
                  <a:rPr dirty="0">
                    <a:latin typeface="Courier"/>
                  </a:rPr>
                  <a:t>  </a:t>
                </a:r>
                <a:r>
                  <a:rPr dirty="0" err="1">
                    <a:solidFill>
                      <a:srgbClr val="06287E"/>
                    </a:solidFill>
                    <a:latin typeface="Courier"/>
                  </a:rPr>
                  <a:t>geom_bar</a:t>
                </a:r>
                <a:r>
                  <a:rPr dirty="0">
                    <a:latin typeface="Courier"/>
                  </a:rPr>
                  <a:t>(</a:t>
                </a:r>
                <a:r>
                  <a:rPr dirty="0">
                    <a:solidFill>
                      <a:srgbClr val="7D9029"/>
                    </a:solidFill>
                    <a:latin typeface="Courier"/>
                  </a:rPr>
                  <a:t>stat=</a:t>
                </a:r>
                <a:r>
                  <a:rPr dirty="0">
                    <a:solidFill>
                      <a:srgbClr val="4070A0"/>
                    </a:solidFill>
                    <a:latin typeface="Courier"/>
                  </a:rPr>
                  <a:t>"identity"</a:t>
                </a:r>
                <a:r>
                  <a:rPr dirty="0">
                    <a:latin typeface="Courier"/>
                  </a:rPr>
                  <a:t>) </a:t>
                </a:r>
                <a:r>
                  <a:rPr dirty="0">
                    <a:solidFill>
                      <a:srgbClr val="4070A0"/>
                    </a:solidFill>
                    <a:latin typeface="Courier"/>
                  </a:rPr>
                  <a:t>+</a:t>
                </a:r>
                <a:br>
                  <a:rPr dirty="0"/>
                </a:br>
                <a:r>
                  <a:rPr dirty="0">
                    <a:latin typeface="Courier"/>
                  </a:rPr>
                  <a:t>  </a:t>
                </a:r>
                <a:r>
                  <a:rPr dirty="0" err="1">
                    <a:solidFill>
                      <a:srgbClr val="06287E"/>
                    </a:solidFill>
                    <a:latin typeface="Courier"/>
                  </a:rPr>
                  <a:t>xlab</a:t>
                </a:r>
                <a:r>
                  <a:rPr dirty="0">
                    <a:latin typeface="Courier"/>
                  </a:rPr>
                  <a:t>(</a:t>
                </a:r>
                <a:r>
                  <a:rPr dirty="0">
                    <a:solidFill>
                      <a:srgbClr val="4070A0"/>
                    </a:solidFill>
                    <a:latin typeface="Courier"/>
                  </a:rPr>
                  <a:t>"number of heads"</a:t>
                </a:r>
                <a:r>
                  <a:rPr dirty="0">
                    <a:latin typeface="Courier"/>
                  </a:rPr>
                  <a:t>) </a:t>
                </a:r>
                <a:r>
                  <a:rPr dirty="0">
                    <a:solidFill>
                      <a:srgbClr val="4070A0"/>
                    </a:solidFill>
                    <a:latin typeface="Courier"/>
                  </a:rPr>
                  <a:t>+</a:t>
                </a:r>
                <a:r>
                  <a:rPr dirty="0">
                    <a:latin typeface="Courier"/>
                  </a:rPr>
                  <a:t> </a:t>
                </a:r>
                <a:r>
                  <a:rPr dirty="0" err="1">
                    <a:solidFill>
                      <a:srgbClr val="06287E"/>
                    </a:solidFill>
                    <a:latin typeface="Courier"/>
                  </a:rPr>
                  <a:t>ylab</a:t>
                </a:r>
                <a:r>
                  <a:rPr dirty="0">
                    <a:latin typeface="Courier"/>
                  </a:rPr>
                  <a:t>(</a:t>
                </a:r>
                <a:r>
                  <a:rPr dirty="0">
                    <a:solidFill>
                      <a:srgbClr val="4070A0"/>
                    </a:solidFill>
                    <a:latin typeface="Courier"/>
                  </a:rPr>
                  <a:t>"probability mass"</a:t>
                </a:r>
                <a:r>
                  <a:rPr dirty="0">
                    <a:latin typeface="Courier"/>
                  </a:rPr>
                  <a:t>) </a:t>
                </a:r>
                <a:r>
                  <a:rPr dirty="0">
                    <a:solidFill>
                      <a:srgbClr val="4070A0"/>
                    </a:solidFill>
                    <a:latin typeface="Courier"/>
                  </a:rPr>
                  <a:t>+</a:t>
                </a:r>
                <a:br>
                  <a:rPr dirty="0"/>
                </a:br>
                <a:r>
                  <a:rPr dirty="0">
                    <a:latin typeface="Courier"/>
                  </a:rPr>
                  <a:t>  </a:t>
                </a:r>
                <a:r>
                  <a:rPr dirty="0" err="1">
                    <a:solidFill>
                      <a:srgbClr val="06287E"/>
                    </a:solidFill>
                    <a:latin typeface="Courier"/>
                  </a:rPr>
                  <a:t>ggtitle</a:t>
                </a:r>
                <a:r>
                  <a:rPr dirty="0">
                    <a:latin typeface="Courier"/>
                  </a:rPr>
                  <a:t>(</a:t>
                </a:r>
                <a:r>
                  <a:rPr dirty="0">
                    <a:solidFill>
                      <a:srgbClr val="4070A0"/>
                    </a:solidFill>
                    <a:latin typeface="Courier"/>
                  </a:rPr>
                  <a:t>"</a:t>
                </a:r>
                <a:r>
                  <a:rPr dirty="0" err="1">
                    <a:solidFill>
                      <a:srgbClr val="4070A0"/>
                    </a:solidFill>
                    <a:latin typeface="Courier"/>
                  </a:rPr>
                  <a:t>pmf</a:t>
                </a:r>
                <a:r>
                  <a:rPr dirty="0">
                    <a:solidFill>
                      <a:srgbClr val="4070A0"/>
                    </a:solidFill>
                    <a:latin typeface="Courier"/>
                  </a:rPr>
                  <a:t> of the random variable counting numbers of H in 10 coin tosses"</a:t>
                </a:r>
                <a:r>
                  <a:rPr dirty="0">
                    <a:latin typeface="Courier"/>
                  </a:rPr>
                  <a:t>) </a:t>
                </a:r>
                <a:r>
                  <a:rPr dirty="0">
                    <a:solidFill>
                      <a:srgbClr val="4070A0"/>
                    </a:solidFill>
                    <a:latin typeface="Courier"/>
                  </a:rPr>
                  <a:t>+</a:t>
                </a:r>
                <a:br>
                  <a:rPr dirty="0"/>
                </a:br>
                <a:r>
                  <a:rPr dirty="0">
                    <a:latin typeface="Courier"/>
                  </a:rPr>
                  <a:t>  </a:t>
                </a:r>
                <a:r>
                  <a:rPr dirty="0" err="1">
                    <a:solidFill>
                      <a:srgbClr val="06287E"/>
                    </a:solidFill>
                    <a:latin typeface="Courier"/>
                  </a:rPr>
                  <a:t>scale_x_continuous</a:t>
                </a:r>
                <a:r>
                  <a:rPr dirty="0">
                    <a:latin typeface="Courier"/>
                  </a:rPr>
                  <a:t>(</a:t>
                </a:r>
                <a:r>
                  <a:rPr dirty="0">
                    <a:solidFill>
                      <a:srgbClr val="7D9029"/>
                    </a:solidFill>
                    <a:latin typeface="Courier"/>
                  </a:rPr>
                  <a:t>breaks=</a:t>
                </a:r>
                <a:r>
                  <a:rPr dirty="0">
                    <a:solidFill>
                      <a:srgbClr val="40A070"/>
                    </a:solidFill>
                    <a:latin typeface="Courier"/>
                  </a:rPr>
                  <a:t>0</a:t>
                </a:r>
                <a:r>
                  <a:rPr dirty="0">
                    <a:solidFill>
                      <a:srgbClr val="4070A0"/>
                    </a:solidFill>
                    <a:latin typeface="Courier"/>
                  </a:rPr>
                  <a:t>:</a:t>
                </a:r>
                <a:r>
                  <a:rPr dirty="0">
                    <a:solidFill>
                      <a:srgbClr val="40A070"/>
                    </a:solidFill>
                    <a:latin typeface="Courier"/>
                  </a:rPr>
                  <a:t>10</a:t>
                </a:r>
                <a:r>
                  <a:rPr dirty="0">
                    <a:latin typeface="Courier"/>
                  </a:rPr>
                  <a:t>) </a:t>
                </a:r>
                <a:r>
                  <a:rPr dirty="0">
                    <a:solidFill>
                      <a:srgbClr val="4070A0"/>
                    </a:solidFill>
                    <a:latin typeface="Courier"/>
                  </a:rPr>
                  <a:t>+</a:t>
                </a:r>
                <a:br>
                  <a:rPr dirty="0"/>
                </a:br>
                <a:r>
                  <a:rPr dirty="0">
                    <a:latin typeface="Courier"/>
                  </a:rPr>
                  <a:t>  </a:t>
                </a:r>
                <a:r>
                  <a:rPr dirty="0" err="1">
                    <a:solidFill>
                      <a:srgbClr val="06287E"/>
                    </a:solidFill>
                    <a:latin typeface="Courier"/>
                  </a:rPr>
                  <a:t>coord_cartesian</a:t>
                </a:r>
                <a:r>
                  <a:rPr dirty="0">
                    <a:latin typeface="Courier"/>
                  </a:rPr>
                  <a:t>(</a:t>
                </a:r>
                <a:r>
                  <a:rPr dirty="0" err="1">
                    <a:solidFill>
                      <a:srgbClr val="7D9029"/>
                    </a:solidFill>
                    <a:latin typeface="Courier"/>
                  </a:rPr>
                  <a:t>xlim</a:t>
                </a:r>
                <a:r>
                  <a:rPr dirty="0">
                    <a:solidFill>
                      <a:srgbClr val="7D9029"/>
                    </a:solidFill>
                    <a:latin typeface="Courier"/>
                  </a:rPr>
                  <a:t>=</a:t>
                </a:r>
                <a:r>
                  <a:rPr dirty="0">
                    <a:solidFill>
                      <a:srgbClr val="06287E"/>
                    </a:solidFill>
                    <a:latin typeface="Courier"/>
                  </a:rPr>
                  <a:t>c</a:t>
                </a:r>
                <a:r>
                  <a:rPr dirty="0">
                    <a:latin typeface="Courier"/>
                  </a:rPr>
                  <a:t>(</a:t>
                </a:r>
                <a:r>
                  <a:rPr dirty="0">
                    <a:solidFill>
                      <a:srgbClr val="40A070"/>
                    </a:solidFill>
                    <a:latin typeface="Courier"/>
                  </a:rPr>
                  <a:t>0</a:t>
                </a:r>
                <a:r>
                  <a:rPr dirty="0">
                    <a:latin typeface="Courier"/>
                  </a:rPr>
                  <a:t>,</a:t>
                </a:r>
                <a:r>
                  <a:rPr dirty="0">
                    <a:solidFill>
                      <a:srgbClr val="40A070"/>
                    </a:solidFill>
                    <a:latin typeface="Courier"/>
                  </a:rPr>
                  <a:t>10</a:t>
                </a:r>
                <a:r>
                  <a:rPr dirty="0">
                    <a:latin typeface="Courier"/>
                  </a:rPr>
                  <a:t>)) </a:t>
                </a:r>
                <a:r>
                  <a:rPr dirty="0">
                    <a:solidFill>
                      <a:srgbClr val="4070A0"/>
                    </a:solidFill>
                    <a:latin typeface="Courier"/>
                  </a:rPr>
                  <a:t>+</a:t>
                </a:r>
                <a:br>
                  <a:rPr dirty="0"/>
                </a:br>
                <a:r>
                  <a:rPr dirty="0">
                    <a:latin typeface="Courier"/>
                  </a:rPr>
                  <a:t>  </a:t>
                </a:r>
                <a:r>
                  <a:rPr dirty="0">
                    <a:solidFill>
                      <a:srgbClr val="06287E"/>
                    </a:solidFill>
                    <a:latin typeface="Courier"/>
                  </a:rPr>
                  <a:t>theme</a:t>
                </a:r>
                <a:r>
                  <a:rPr dirty="0">
                    <a:latin typeface="Courier"/>
                  </a:rPr>
                  <a:t>(</a:t>
                </a:r>
                <a:r>
                  <a:rPr dirty="0">
                    <a:solidFill>
                      <a:srgbClr val="7D9029"/>
                    </a:solidFill>
                    <a:latin typeface="Courier"/>
                  </a:rPr>
                  <a:t>text =</a:t>
                </a:r>
                <a:r>
                  <a:rPr dirty="0">
                    <a:latin typeface="Courier"/>
                  </a:rPr>
                  <a:t> </a:t>
                </a:r>
                <a:r>
                  <a:rPr dirty="0" err="1">
                    <a:solidFill>
                      <a:srgbClr val="06287E"/>
                    </a:solidFill>
                    <a:latin typeface="Courier"/>
                  </a:rPr>
                  <a:t>element_text</a:t>
                </a:r>
                <a:r>
                  <a:rPr dirty="0">
                    <a:latin typeface="Courier"/>
                  </a:rPr>
                  <a:t>(</a:t>
                </a:r>
                <a:r>
                  <a:rPr dirty="0">
                    <a:solidFill>
                      <a:srgbClr val="7D9029"/>
                    </a:solidFill>
                    <a:latin typeface="Courier"/>
                  </a:rPr>
                  <a:t>size=</a:t>
                </a:r>
                <a:r>
                  <a:rPr dirty="0">
                    <a:solidFill>
                      <a:srgbClr val="40A070"/>
                    </a:solidFill>
                    <a:latin typeface="Courier"/>
                  </a:rPr>
                  <a:t>20</a:t>
                </a:r>
                <a:r>
                  <a:rPr dirty="0">
                    <a:latin typeface="Courier"/>
                  </a:rPr>
                  <a:t>))</a:t>
                </a:r>
                <a:endParaRPr lang="en-GB" dirty="0">
                  <a:latin typeface="Courier"/>
                </a:endParaRPr>
              </a:p>
              <a:p>
                <a:pPr lvl="0" indent="0">
                  <a:buNone/>
                </a:pPr>
                <a:endParaRPr dirty="0">
                  <a:latin typeface="Courier"/>
                </a:endParaRPr>
              </a:p>
            </p:txBody>
          </p:sp>
        </mc:Choice>
        <mc:Fallback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F6C278EB-CD3C-4569-8B41-D3DDD3B4004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2"/>
              </p:nvPr>
            </p:nvSpPr>
            <p:spPr>
              <a:xfrm>
                <a:off x="482885" y="1489752"/>
                <a:ext cx="4602823" cy="5034337"/>
              </a:xfrm>
              <a:blipFill>
                <a:blip r:embed="rId2"/>
                <a:stretch>
                  <a:fillRect l="-549" t="-1008" r="-2747"/>
                </a:stretch>
              </a:blipFill>
            </p:spPr>
            <p:txBody>
              <a:bodyPr/>
              <a:lstStyle/>
              <a:p>
                <a:r>
                  <a:rPr lang="en-MW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1" descr="MLW_KUHeS_RandStatistics_2026_Session3_files/figure-pptx/unnamed-chunk-5-1.png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572018" y="1676400"/>
            <a:ext cx="6172200" cy="3467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DD33D4-F2B4-4E27-98BD-BC9272834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5CB42-CF14-4293-8971-6DCD1AAE8BE7}" type="slidenum">
              <a:rPr lang="en-GB" smtClean="0"/>
              <a:t>21</a:t>
            </a:fld>
            <a:endParaRPr lang="en-GB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A89D5-560C-4369-A313-7C24EDF02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Random variables: probability distribution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BC91F-1C76-43AE-8B2A-956D48B768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14:m xmlns:a14="http://schemas.microsoft.com/office/drawing/2010/main">
              <m:oMathPara xmlns:m="http://schemas.openxmlformats.org/officeDocument/2006/math">
                <m:oMathParaPr>
                  <m:jc m:val="center"/>
                </m:oMathParaPr>
                <m:oMath xmlns:m="http://schemas.openxmlformats.org/officeDocument/2006/math">
                  <m:r>
                    <a:rPr>
                      <a:latin typeface="Cambria Math" panose="02040503050406030204" pitchFamily="18" charset="0"/>
                    </a:rPr>
                    <m:t> </m:t>
                  </m:r>
                </m:oMath>
              </m:oMathPara>
            </a14:m>
            <a:endParaRPr/>
          </a:p>
          <a:p>
            <a:pPr marL="0" lvl="0" indent="0">
              <a:buNone/>
            </a:pPr>
            <a:r>
              <a:t>What about continuous random variables?</a:t>
            </a:r>
          </a:p>
          <a:p>
            <a:pPr marL="0" lvl="0" indent="0">
              <a:buNone/>
            </a:pPr>
            <a14:m xmlns:a14="http://schemas.microsoft.com/office/drawing/2010/main">
              <m:oMathPara xmlns:m="http://schemas.openxmlformats.org/officeDocument/2006/math">
                <m:oMathParaPr>
                  <m:jc m:val="center"/>
                </m:oMathParaPr>
                <m:oMath xmlns:m="http://schemas.openxmlformats.org/officeDocument/2006/math">
                  <m:r>
                    <a:rPr>
                      <a:latin typeface="Cambria Math" panose="02040503050406030204" pitchFamily="18" charset="0"/>
                    </a:rPr>
                    <m:t> </m:t>
                  </m:r>
                </m:oMath>
              </m:oMathPara>
            </a14:m>
            <a:endParaRPr/>
          </a:p>
          <a:p>
            <a:pPr marL="0" lvl="0" indent="0">
              <a:buNone/>
            </a:pPr>
            <a:r>
              <a:t>For a continuous random variable </a:t>
            </a:r>
            <a14:m xmlns:a14="http://schemas.microsoft.com/office/drawing/2010/main">
              <m:oMath xmlns:m="http://schemas.openxmlformats.org/officeDocument/2006/math">
                <m:r>
                  <a:rPr>
                    <a:latin typeface="Cambria Math" panose="02040503050406030204" pitchFamily="18" charset="0"/>
                  </a:rPr>
                  <m:t>𝑋</m:t>
                </m:r>
              </m:oMath>
            </a14:m>
            <a:r>
              <a:t>, </a:t>
            </a:r>
            <a14:m xmlns:a14="http://schemas.microsoft.com/office/drawing/2010/main">
              <m:oMath xmlns:m="http://schemas.openxmlformats.org/officeDocument/2006/math">
                <m:r>
                  <a:rPr>
                    <a:latin typeface="Cambria Math" panose="02040503050406030204" pitchFamily="18" charset="0"/>
                  </a:rPr>
                  <m:t>𝑃</m:t>
                </m:r>
                <m:d>
                  <m:dPr>
                    <m:ctrlPr>
                      <a:rPr i="1">
                        <a:latin typeface="Cambria Math" panose="02040503050406030204" pitchFamily="18" charset="0"/>
                      </a:rPr>
                    </m:ctrlPr>
                  </m:dPr>
                  <m:e>
                    <m:r>
                      <a:rPr>
                        <a:latin typeface="Cambria Math" panose="02040503050406030204" pitchFamily="18" charset="0"/>
                      </a:rPr>
                      <m:t>𝑋</m:t>
                    </m:r>
                    <m:r>
                      <a:rPr>
                        <a:latin typeface="Cambria Math" panose="02040503050406030204" pitchFamily="18" charset="0"/>
                      </a:rPr>
                      <m:t>=</m:t>
                    </m:r>
                    <m:r>
                      <a:rPr>
                        <a:latin typeface="Cambria Math" panose="02040503050406030204" pitchFamily="18" charset="0"/>
                      </a:rPr>
                      <m:t>𝑥</m:t>
                    </m:r>
                  </m:e>
                </m:d>
                <m:r>
                  <a:rPr>
                    <a:latin typeface="Cambria Math" panose="02040503050406030204" pitchFamily="18" charset="0"/>
                  </a:rPr>
                  <m:t>=0</m:t>
                </m:r>
              </m:oMath>
            </a14:m>
            <a:r>
              <a:t> for all values of x (the probability of </a:t>
            </a:r>
            <a:r>
              <a:rPr i="1"/>
              <a:t>exactly</a:t>
            </a:r>
            <a:r>
              <a:t> realising one value among an infinity of possible values is 0). Hence it makes little sense to define a pmf.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3F998A-2A5E-471F-9FEB-2559B0A7F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5CB42-CF14-4293-8971-6DCD1AAE8BE7}" type="slidenum">
              <a:rPr lang="en-GB" smtClean="0"/>
              <a:t>22</a:t>
            </a:fld>
            <a:endParaRPr lang="en-GB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A89D5-560C-4369-A313-7C24EDF02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Random variables: probability distribution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BC91F-1C76-43AE-8B2A-956D48B768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t>Instead, we will define probabilities of </a:t>
            </a:r>
            <a14:m xmlns:a14="http://schemas.microsoft.com/office/drawing/2010/main">
              <m:oMath xmlns:m="http://schemas.openxmlformats.org/officeDocument/2006/math">
                <m:r>
                  <a:rPr>
                    <a:latin typeface="Cambria Math" panose="02040503050406030204" pitchFamily="18" charset="0"/>
                  </a:rPr>
                  <m:t>𝑋</m:t>
                </m:r>
              </m:oMath>
            </a14:m>
            <a:r>
              <a:t> taking values in specific intervals. This allows us to define a continuous equivalent to the discrete probability mass function.</a:t>
            </a:r>
          </a:p>
          <a:p>
            <a:pPr marL="0" lvl="0" indent="0">
              <a:buNone/>
            </a:pPr>
            <a:r>
              <a:t>A </a:t>
            </a:r>
            <a:r>
              <a:rPr b="1"/>
              <a:t>probability density function</a:t>
            </a:r>
            <a:r>
              <a:t> (pdf) of a random variable </a:t>
            </a:r>
            <a14:m xmlns:a14="http://schemas.microsoft.com/office/drawing/2010/main">
              <m:oMath xmlns:m="http://schemas.openxmlformats.org/officeDocument/2006/math">
                <m:r>
                  <a:rPr>
                    <a:latin typeface="Cambria Math" panose="02040503050406030204" pitchFamily="18" charset="0"/>
                  </a:rPr>
                  <m:t>𝑋</m:t>
                </m:r>
              </m:oMath>
            </a14:m>
            <a:r>
              <a:t> is a function, the area under which defines the probability of </a:t>
            </a:r>
            <a14:m xmlns:a14="http://schemas.microsoft.com/office/drawing/2010/main">
              <m:oMath xmlns:m="http://schemas.openxmlformats.org/officeDocument/2006/math">
                <m:r>
                  <a:rPr>
                    <a:latin typeface="Cambria Math" panose="02040503050406030204" pitchFamily="18" charset="0"/>
                  </a:rPr>
                  <m:t>𝑋</m:t>
                </m:r>
              </m:oMath>
            </a14:m>
            <a:r>
              <a:t> taking a value within a specific range of values.</a:t>
            </a:r>
          </a:p>
          <a:p>
            <a:pPr marL="0" lvl="0" indent="0">
              <a:buNone/>
            </a:pPr>
            <a:r>
              <a:t>Mathematically:</a:t>
            </a:r>
          </a:p>
          <a:p>
            <a:pPr marL="0" lvl="0" indent="0">
              <a:buNone/>
            </a:pPr>
            <a14:m xmlns:a14="http://schemas.microsoft.com/office/drawing/2010/main">
              <m:oMathPara xmlns:m="http://schemas.openxmlformats.org/officeDocument/2006/math">
                <m:oMathParaPr>
                  <m:jc m:val="center"/>
                </m:oMathParaPr>
                <m:oMath xmlns:m="http://schemas.openxmlformats.org/officeDocument/2006/math">
                  <m:r>
                    <a:rPr>
                      <a:latin typeface="Cambria Math" panose="02040503050406030204" pitchFamily="18" charset="0"/>
                    </a:rPr>
                    <m:t> </m:t>
                  </m:r>
                </m:oMath>
              </m:oMathPara>
            </a14:m>
            <a:endParaRPr/>
          </a:p>
          <a:p>
            <a:pPr marL="0" lvl="0" indent="0">
              <a:buNone/>
            </a:pPr>
            <a14:m xmlns:a14="http://schemas.microsoft.com/office/drawing/2010/main">
              <m:oMathPara xmlns:m="http://schemas.openxmlformats.org/officeDocument/2006/math">
                <m:oMathParaPr>
                  <m:jc m:val="center"/>
                </m:oMathParaPr>
                <m:oMath xmlns:m="http://schemas.openxmlformats.org/officeDocument/2006/math">
                  <m:r>
                    <a:rPr>
                      <a:latin typeface="Cambria Math" panose="02040503050406030204" pitchFamily="18" charset="0"/>
                    </a:rPr>
                    <m:t>𝑃</m:t>
                  </m:r>
                  <m:d>
                    <m:dPr>
                      <m:ctrlPr>
                        <a:rPr i="1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>
                          <a:latin typeface="Cambria Math" panose="02040503050406030204" pitchFamily="18" charset="0"/>
                        </a:rPr>
                        <m:t>𝑏</m:t>
                      </m:r>
                    </m:e>
                  </m:d>
                  <m:r>
                    <a:rPr>
                      <a:latin typeface="Cambria Math" panose="02040503050406030204" pitchFamily="18" charset="0"/>
                    </a:rPr>
                    <m:t>=</m:t>
                  </m:r>
                  <m:nary>
                    <m:naryPr>
                      <m:limLoc m:val="subSup"/>
                      <m:ctrlPr>
                        <a:rPr i="1">
                          <a:latin typeface="Cambria Math" panose="02040503050406030204" pitchFamily="18" charset="0"/>
                        </a:rPr>
                      </m:ctrlPr>
                    </m:naryPr>
                    <m:sub>
                      <m:r>
                        <a:rPr>
                          <a:latin typeface="Cambria Math" panose="02040503050406030204" pitchFamily="18" charset="0"/>
                        </a:rPr>
                        <m:t>𝑎</m:t>
                      </m:r>
                    </m:sub>
                    <m:sup>
                      <m:r>
                        <a:rPr>
                          <a:latin typeface="Cambria Math" panose="02040503050406030204" pitchFamily="18" charset="0"/>
                        </a:rPr>
                        <m:t>𝑏</m:t>
                      </m:r>
                    </m:sup>
                    <m:e>
                      <m:r>
                        <a:rPr>
                          <a:latin typeface="Cambria Math" panose="02040503050406030204" pitchFamily="18" charset="0"/>
                        </a:rPr>
                        <m:t>𝑝</m:t>
                      </m:r>
                    </m:e>
                  </m:nary>
                  <m:d>
                    <m:dPr>
                      <m:ctrlPr>
                        <a:rPr i="1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>
                          <a:latin typeface="Cambria Math" panose="02040503050406030204" pitchFamily="18" charset="0"/>
                        </a:rPr>
                        <m:t>𝑥</m:t>
                      </m:r>
                    </m:e>
                  </m:d>
                  <m:r>
                    <a:rPr>
                      <a:latin typeface="Cambria Math" panose="02040503050406030204" pitchFamily="18" charset="0"/>
                    </a:rPr>
                    <m:t>𝑑𝑥</m:t>
                  </m:r>
                </m:oMath>
              </m:oMathPara>
            </a14:m>
            <a:endParaRPr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3F998A-2A5E-471F-9FEB-2559B0A7F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5CB42-CF14-4293-8971-6DCD1AAE8BE7}" type="slidenum">
              <a:rPr lang="en-GB" smtClean="0"/>
              <a:t>23</a:t>
            </a:fld>
            <a:endParaRPr lang="en-GB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C315F-F711-43BA-8C23-8D50769E3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7379538" cy="816796"/>
          </a:xfrm>
        </p:spPr>
        <p:txBody>
          <a:bodyPr/>
          <a:lstStyle/>
          <a:p>
            <a:pPr marL="0" lvl="0" indent="0">
              <a:buNone/>
            </a:pPr>
            <a:r>
              <a:rPr dirty="0"/>
              <a:t>Random variables: probability distribution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F6C278EB-CD3C-4569-8B41-D3DDD3B4004E}"/>
                  </a:ext>
                </a:extLst>
              </p:cNvPr>
              <p:cNvSpPr>
                <a:spLocks noGrp="1"/>
              </p:cNvSpPr>
              <p:nvPr>
                <p:ph type="body" sz="half" idx="2"/>
              </p:nvPr>
            </p:nvSpPr>
            <p:spPr>
              <a:xfrm>
                <a:off x="554804" y="1602769"/>
                <a:ext cx="4315147" cy="4582274"/>
              </a:xfrm>
            </p:spPr>
            <p:txBody>
              <a:bodyPr/>
              <a:lstStyle/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>
                          <a:latin typeface="Cambria Math" panose="02040503050406030204" pitchFamily="18" charset="0"/>
                        </a:rPr>
                        <m:t> </m:t>
                      </m:r>
                    </m:oMath>
                  </m:oMathPara>
                </a14:m>
                <a:endParaRPr dirty="0"/>
              </a:p>
              <a:p>
                <a:pPr lvl="0" indent="0">
                  <a:buNone/>
                </a:pPr>
                <a:r>
                  <a:rPr dirty="0">
                    <a:latin typeface="Courier"/>
                  </a:rPr>
                  <a:t>x</a:t>
                </a:r>
                <a:r>
                  <a:rPr dirty="0">
                    <a:solidFill>
                      <a:srgbClr val="007020"/>
                    </a:solidFill>
                    <a:latin typeface="Courier"/>
                  </a:rPr>
                  <a:t>&lt;-</a:t>
                </a:r>
                <a:r>
                  <a:rPr dirty="0">
                    <a:solidFill>
                      <a:srgbClr val="06287E"/>
                    </a:solidFill>
                    <a:latin typeface="Courier"/>
                  </a:rPr>
                  <a:t>seq</a:t>
                </a:r>
                <a:r>
                  <a:rPr dirty="0">
                    <a:latin typeface="Courier"/>
                  </a:rPr>
                  <a:t>(</a:t>
                </a:r>
                <a:r>
                  <a:rPr dirty="0">
                    <a:solidFill>
                      <a:srgbClr val="4070A0"/>
                    </a:solidFill>
                    <a:latin typeface="Courier"/>
                  </a:rPr>
                  <a:t>-</a:t>
                </a:r>
                <a:r>
                  <a:rPr dirty="0">
                    <a:solidFill>
                      <a:srgbClr val="40A070"/>
                    </a:solidFill>
                    <a:latin typeface="Courier"/>
                  </a:rPr>
                  <a:t>4</a:t>
                </a:r>
                <a:r>
                  <a:rPr dirty="0">
                    <a:latin typeface="Courier"/>
                  </a:rPr>
                  <a:t>,</a:t>
                </a:r>
                <a:r>
                  <a:rPr dirty="0">
                    <a:solidFill>
                      <a:srgbClr val="40A070"/>
                    </a:solidFill>
                    <a:latin typeface="Courier"/>
                  </a:rPr>
                  <a:t>4</a:t>
                </a:r>
                <a:r>
                  <a:rPr dirty="0">
                    <a:latin typeface="Courier"/>
                  </a:rPr>
                  <a:t>,</a:t>
                </a:r>
                <a:r>
                  <a:rPr dirty="0">
                    <a:solidFill>
                      <a:srgbClr val="7D9029"/>
                    </a:solidFill>
                    <a:latin typeface="Courier"/>
                  </a:rPr>
                  <a:t>by=</a:t>
                </a:r>
                <a:r>
                  <a:rPr dirty="0">
                    <a:solidFill>
                      <a:srgbClr val="40A070"/>
                    </a:solidFill>
                    <a:latin typeface="Courier"/>
                  </a:rPr>
                  <a:t>0.01</a:t>
                </a:r>
                <a:r>
                  <a:rPr dirty="0">
                    <a:latin typeface="Courier"/>
                  </a:rPr>
                  <a:t>)</a:t>
                </a:r>
                <a:br>
                  <a:rPr dirty="0"/>
                </a:br>
                <a:r>
                  <a:rPr dirty="0" err="1">
                    <a:latin typeface="Courier"/>
                  </a:rPr>
                  <a:t>xArea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007020"/>
                    </a:solidFill>
                    <a:latin typeface="Courier"/>
                  </a:rPr>
                  <a:t>&lt;-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06287E"/>
                    </a:solidFill>
                    <a:latin typeface="Courier"/>
                  </a:rPr>
                  <a:t>seq</a:t>
                </a:r>
                <a:r>
                  <a:rPr dirty="0">
                    <a:latin typeface="Courier"/>
                  </a:rPr>
                  <a:t>(</a:t>
                </a:r>
                <a:r>
                  <a:rPr dirty="0">
                    <a:solidFill>
                      <a:srgbClr val="4070A0"/>
                    </a:solidFill>
                    <a:latin typeface="Courier"/>
                  </a:rPr>
                  <a:t>-</a:t>
                </a:r>
                <a:r>
                  <a:rPr dirty="0">
                    <a:solidFill>
                      <a:srgbClr val="40A070"/>
                    </a:solidFill>
                    <a:latin typeface="Courier"/>
                  </a:rPr>
                  <a:t>2</a:t>
                </a:r>
                <a:r>
                  <a:rPr dirty="0">
                    <a:latin typeface="Courier"/>
                  </a:rPr>
                  <a:t>,</a:t>
                </a:r>
                <a:r>
                  <a:rPr dirty="0">
                    <a:solidFill>
                      <a:srgbClr val="40A070"/>
                    </a:solidFill>
                    <a:latin typeface="Courier"/>
                  </a:rPr>
                  <a:t>0.5</a:t>
                </a:r>
                <a:r>
                  <a:rPr dirty="0">
                    <a:latin typeface="Courier"/>
                  </a:rPr>
                  <a:t>,</a:t>
                </a:r>
                <a:r>
                  <a:rPr dirty="0">
                    <a:solidFill>
                      <a:srgbClr val="7D9029"/>
                    </a:solidFill>
                    <a:latin typeface="Courier"/>
                  </a:rPr>
                  <a:t>by=</a:t>
                </a:r>
                <a:r>
                  <a:rPr dirty="0">
                    <a:solidFill>
                      <a:srgbClr val="40A070"/>
                    </a:solidFill>
                    <a:latin typeface="Courier"/>
                  </a:rPr>
                  <a:t>0.01</a:t>
                </a:r>
                <a:r>
                  <a:rPr dirty="0">
                    <a:latin typeface="Courier"/>
                  </a:rPr>
                  <a:t>)</a:t>
                </a:r>
                <a:br>
                  <a:rPr dirty="0"/>
                </a:br>
                <a:r>
                  <a:rPr dirty="0" err="1">
                    <a:latin typeface="Courier"/>
                  </a:rPr>
                  <a:t>yArea</a:t>
                </a:r>
                <a:r>
                  <a:rPr dirty="0">
                    <a:latin typeface="Courier"/>
                  </a:rPr>
                  <a:t> </a:t>
                </a:r>
                <a:r>
                  <a:rPr dirty="0">
                    <a:solidFill>
                      <a:srgbClr val="007020"/>
                    </a:solidFill>
                    <a:latin typeface="Courier"/>
                  </a:rPr>
                  <a:t>&lt;-</a:t>
                </a:r>
                <a:r>
                  <a:rPr dirty="0">
                    <a:latin typeface="Courier"/>
                  </a:rPr>
                  <a:t> </a:t>
                </a:r>
                <a:r>
                  <a:rPr dirty="0" err="1">
                    <a:solidFill>
                      <a:srgbClr val="06287E"/>
                    </a:solidFill>
                    <a:latin typeface="Courier"/>
                  </a:rPr>
                  <a:t>dnorm</a:t>
                </a:r>
                <a:r>
                  <a:rPr dirty="0">
                    <a:latin typeface="Courier"/>
                  </a:rPr>
                  <a:t>(</a:t>
                </a:r>
                <a:r>
                  <a:rPr dirty="0" err="1">
                    <a:latin typeface="Courier"/>
                  </a:rPr>
                  <a:t>xArea</a:t>
                </a:r>
                <a:r>
                  <a:rPr dirty="0">
                    <a:latin typeface="Courier"/>
                  </a:rPr>
                  <a:t>)</a:t>
                </a:r>
                <a:br>
                  <a:rPr dirty="0"/>
                </a:br>
                <a:br>
                  <a:rPr dirty="0"/>
                </a:br>
                <a:r>
                  <a:rPr dirty="0">
                    <a:solidFill>
                      <a:srgbClr val="06287E"/>
                    </a:solidFill>
                    <a:latin typeface="Courier"/>
                  </a:rPr>
                  <a:t>par</a:t>
                </a:r>
                <a:r>
                  <a:rPr dirty="0">
                    <a:latin typeface="Courier"/>
                  </a:rPr>
                  <a:t>(</a:t>
                </a:r>
                <a:r>
                  <a:rPr dirty="0">
                    <a:solidFill>
                      <a:srgbClr val="7D9029"/>
                    </a:solidFill>
                    <a:latin typeface="Courier"/>
                  </a:rPr>
                  <a:t>mar=</a:t>
                </a:r>
                <a:r>
                  <a:rPr dirty="0">
                    <a:solidFill>
                      <a:srgbClr val="06287E"/>
                    </a:solidFill>
                    <a:latin typeface="Courier"/>
                  </a:rPr>
                  <a:t>c</a:t>
                </a:r>
                <a:r>
                  <a:rPr dirty="0">
                    <a:latin typeface="Courier"/>
                  </a:rPr>
                  <a:t>(</a:t>
                </a:r>
                <a:r>
                  <a:rPr dirty="0">
                    <a:solidFill>
                      <a:srgbClr val="40A070"/>
                    </a:solidFill>
                    <a:latin typeface="Courier"/>
                  </a:rPr>
                  <a:t>5</a:t>
                </a:r>
                <a:r>
                  <a:rPr dirty="0">
                    <a:latin typeface="Courier"/>
                  </a:rPr>
                  <a:t>,</a:t>
                </a:r>
                <a:r>
                  <a:rPr dirty="0">
                    <a:solidFill>
                      <a:srgbClr val="40A070"/>
                    </a:solidFill>
                    <a:latin typeface="Courier"/>
                  </a:rPr>
                  <a:t>5</a:t>
                </a:r>
                <a:r>
                  <a:rPr dirty="0">
                    <a:latin typeface="Courier"/>
                  </a:rPr>
                  <a:t>,</a:t>
                </a:r>
                <a:r>
                  <a:rPr dirty="0">
                    <a:solidFill>
                      <a:srgbClr val="40A070"/>
                    </a:solidFill>
                    <a:latin typeface="Courier"/>
                  </a:rPr>
                  <a:t>5</a:t>
                </a:r>
                <a:r>
                  <a:rPr dirty="0">
                    <a:latin typeface="Courier"/>
                  </a:rPr>
                  <a:t>,</a:t>
                </a:r>
                <a:r>
                  <a:rPr dirty="0">
                    <a:solidFill>
                      <a:srgbClr val="40A070"/>
                    </a:solidFill>
                    <a:latin typeface="Courier"/>
                  </a:rPr>
                  <a:t>1</a:t>
                </a:r>
                <a:r>
                  <a:rPr dirty="0">
                    <a:latin typeface="Courier"/>
                  </a:rPr>
                  <a:t>))</a:t>
                </a:r>
                <a:br>
                  <a:rPr dirty="0"/>
                </a:br>
                <a:r>
                  <a:rPr dirty="0">
                    <a:solidFill>
                      <a:srgbClr val="06287E"/>
                    </a:solidFill>
                    <a:latin typeface="Courier"/>
                  </a:rPr>
                  <a:t>plot</a:t>
                </a:r>
                <a:r>
                  <a:rPr dirty="0">
                    <a:latin typeface="Courier"/>
                  </a:rPr>
                  <a:t>(x, </a:t>
                </a:r>
                <a:r>
                  <a:rPr dirty="0" err="1">
                    <a:solidFill>
                      <a:srgbClr val="06287E"/>
                    </a:solidFill>
                    <a:latin typeface="Courier"/>
                  </a:rPr>
                  <a:t>dnorm</a:t>
                </a:r>
                <a:r>
                  <a:rPr dirty="0">
                    <a:latin typeface="Courier"/>
                  </a:rPr>
                  <a:t>(x), </a:t>
                </a:r>
                <a:r>
                  <a:rPr dirty="0">
                    <a:solidFill>
                      <a:srgbClr val="7D9029"/>
                    </a:solidFill>
                    <a:latin typeface="Courier"/>
                  </a:rPr>
                  <a:t>main=</a:t>
                </a:r>
                <a:r>
                  <a:rPr dirty="0">
                    <a:solidFill>
                      <a:srgbClr val="4070A0"/>
                    </a:solidFill>
                    <a:latin typeface="Courier"/>
                  </a:rPr>
                  <a:t>"pdf of the standard normal"</a:t>
                </a:r>
                <a:r>
                  <a:rPr dirty="0">
                    <a:latin typeface="Courier"/>
                  </a:rPr>
                  <a:t>, </a:t>
                </a:r>
                <a:r>
                  <a:rPr dirty="0" err="1">
                    <a:solidFill>
                      <a:srgbClr val="7D9029"/>
                    </a:solidFill>
                    <a:latin typeface="Courier"/>
                  </a:rPr>
                  <a:t>xlab</a:t>
                </a:r>
                <a:r>
                  <a:rPr dirty="0">
                    <a:solidFill>
                      <a:srgbClr val="7D9029"/>
                    </a:solidFill>
                    <a:latin typeface="Courier"/>
                  </a:rPr>
                  <a:t>=</a:t>
                </a:r>
                <a:r>
                  <a:rPr dirty="0">
                    <a:solidFill>
                      <a:srgbClr val="4070A0"/>
                    </a:solidFill>
                    <a:latin typeface="Courier"/>
                  </a:rPr>
                  <a:t>"x"</a:t>
                </a:r>
                <a:r>
                  <a:rPr dirty="0">
                    <a:latin typeface="Courier"/>
                  </a:rPr>
                  <a:t>, </a:t>
                </a:r>
                <a:r>
                  <a:rPr dirty="0" err="1">
                    <a:solidFill>
                      <a:srgbClr val="7D9029"/>
                    </a:solidFill>
                    <a:latin typeface="Courier"/>
                  </a:rPr>
                  <a:t>ylab</a:t>
                </a:r>
                <a:r>
                  <a:rPr dirty="0">
                    <a:solidFill>
                      <a:srgbClr val="7D9029"/>
                    </a:solidFill>
                    <a:latin typeface="Courier"/>
                  </a:rPr>
                  <a:t>=</a:t>
                </a:r>
                <a:r>
                  <a:rPr dirty="0">
                    <a:solidFill>
                      <a:srgbClr val="4070A0"/>
                    </a:solidFill>
                    <a:latin typeface="Courier"/>
                  </a:rPr>
                  <a:t>"density"</a:t>
                </a:r>
                <a:r>
                  <a:rPr dirty="0">
                    <a:latin typeface="Courier"/>
                  </a:rPr>
                  <a:t>, </a:t>
                </a:r>
                <a:r>
                  <a:rPr dirty="0">
                    <a:solidFill>
                      <a:srgbClr val="7D9029"/>
                    </a:solidFill>
                    <a:latin typeface="Courier"/>
                  </a:rPr>
                  <a:t>type=</a:t>
                </a:r>
                <a:r>
                  <a:rPr dirty="0">
                    <a:solidFill>
                      <a:srgbClr val="4070A0"/>
                    </a:solidFill>
                    <a:latin typeface="Courier"/>
                  </a:rPr>
                  <a:t>"l"</a:t>
                </a:r>
                <a:r>
                  <a:rPr dirty="0">
                    <a:latin typeface="Courier"/>
                  </a:rPr>
                  <a:t>, </a:t>
                </a:r>
                <a:r>
                  <a:rPr dirty="0" err="1">
                    <a:solidFill>
                      <a:srgbClr val="7D9029"/>
                    </a:solidFill>
                    <a:latin typeface="Courier"/>
                  </a:rPr>
                  <a:t>cex.lab</a:t>
                </a:r>
                <a:r>
                  <a:rPr dirty="0">
                    <a:solidFill>
                      <a:srgbClr val="7D9029"/>
                    </a:solidFill>
                    <a:latin typeface="Courier"/>
                  </a:rPr>
                  <a:t>=</a:t>
                </a:r>
                <a:r>
                  <a:rPr dirty="0">
                    <a:solidFill>
                      <a:srgbClr val="40A070"/>
                    </a:solidFill>
                    <a:latin typeface="Courier"/>
                  </a:rPr>
                  <a:t>2.5</a:t>
                </a:r>
                <a:r>
                  <a:rPr dirty="0">
                    <a:latin typeface="Courier"/>
                  </a:rPr>
                  <a:t>,</a:t>
                </a:r>
                <a:r>
                  <a:rPr dirty="0">
                    <a:solidFill>
                      <a:srgbClr val="7D9029"/>
                    </a:solidFill>
                    <a:latin typeface="Courier"/>
                  </a:rPr>
                  <a:t>cex.axis=</a:t>
                </a:r>
                <a:r>
                  <a:rPr dirty="0">
                    <a:solidFill>
                      <a:srgbClr val="40A070"/>
                    </a:solidFill>
                    <a:latin typeface="Courier"/>
                  </a:rPr>
                  <a:t>2.5</a:t>
                </a:r>
                <a:r>
                  <a:rPr dirty="0">
                    <a:latin typeface="Courier"/>
                  </a:rPr>
                  <a:t>,</a:t>
                </a:r>
                <a:r>
                  <a:rPr dirty="0">
                    <a:solidFill>
                      <a:srgbClr val="7D9029"/>
                    </a:solidFill>
                    <a:latin typeface="Courier"/>
                  </a:rPr>
                  <a:t>cex.main=</a:t>
                </a:r>
                <a:r>
                  <a:rPr dirty="0">
                    <a:solidFill>
                      <a:srgbClr val="40A070"/>
                    </a:solidFill>
                    <a:latin typeface="Courier"/>
                  </a:rPr>
                  <a:t>2.5</a:t>
                </a:r>
                <a:r>
                  <a:rPr dirty="0">
                    <a:latin typeface="Courier"/>
                  </a:rPr>
                  <a:t>) </a:t>
                </a:r>
                <a:br>
                  <a:rPr dirty="0"/>
                </a:br>
                <a:r>
                  <a:rPr dirty="0">
                    <a:solidFill>
                      <a:srgbClr val="06287E"/>
                    </a:solidFill>
                    <a:latin typeface="Courier"/>
                  </a:rPr>
                  <a:t>polygon</a:t>
                </a:r>
                <a:r>
                  <a:rPr dirty="0">
                    <a:latin typeface="Courier"/>
                  </a:rPr>
                  <a:t>(</a:t>
                </a:r>
                <a:r>
                  <a:rPr dirty="0">
                    <a:solidFill>
                      <a:srgbClr val="06287E"/>
                    </a:solidFill>
                    <a:latin typeface="Courier"/>
                  </a:rPr>
                  <a:t>c</a:t>
                </a:r>
                <a:r>
                  <a:rPr dirty="0">
                    <a:latin typeface="Courier"/>
                  </a:rPr>
                  <a:t>(</a:t>
                </a:r>
                <a:r>
                  <a:rPr dirty="0">
                    <a:solidFill>
                      <a:srgbClr val="4070A0"/>
                    </a:solidFill>
                    <a:latin typeface="Courier"/>
                  </a:rPr>
                  <a:t>-</a:t>
                </a:r>
                <a:r>
                  <a:rPr dirty="0">
                    <a:solidFill>
                      <a:srgbClr val="40A070"/>
                    </a:solidFill>
                    <a:latin typeface="Courier"/>
                  </a:rPr>
                  <a:t>2</a:t>
                </a:r>
                <a:r>
                  <a:rPr dirty="0">
                    <a:latin typeface="Courier"/>
                  </a:rPr>
                  <a:t>,xArea,</a:t>
                </a:r>
                <a:r>
                  <a:rPr dirty="0">
                    <a:solidFill>
                      <a:srgbClr val="40A070"/>
                    </a:solidFill>
                    <a:latin typeface="Courier"/>
                  </a:rPr>
                  <a:t>0.5</a:t>
                </a:r>
                <a:r>
                  <a:rPr dirty="0">
                    <a:latin typeface="Courier"/>
                  </a:rPr>
                  <a:t>),</a:t>
                </a:r>
                <a:r>
                  <a:rPr dirty="0">
                    <a:solidFill>
                      <a:srgbClr val="06287E"/>
                    </a:solidFill>
                    <a:latin typeface="Courier"/>
                  </a:rPr>
                  <a:t>c</a:t>
                </a:r>
                <a:r>
                  <a:rPr dirty="0">
                    <a:latin typeface="Courier"/>
                  </a:rPr>
                  <a:t>(</a:t>
                </a:r>
                <a:r>
                  <a:rPr dirty="0">
                    <a:solidFill>
                      <a:srgbClr val="40A070"/>
                    </a:solidFill>
                    <a:latin typeface="Courier"/>
                  </a:rPr>
                  <a:t>0</a:t>
                </a:r>
                <a:r>
                  <a:rPr dirty="0">
                    <a:latin typeface="Courier"/>
                  </a:rPr>
                  <a:t>,yArea,</a:t>
                </a:r>
                <a:r>
                  <a:rPr dirty="0">
                    <a:solidFill>
                      <a:srgbClr val="40A070"/>
                    </a:solidFill>
                    <a:latin typeface="Courier"/>
                  </a:rPr>
                  <a:t>0</a:t>
                </a:r>
                <a:r>
                  <a:rPr dirty="0">
                    <a:latin typeface="Courier"/>
                  </a:rPr>
                  <a:t>),</a:t>
                </a:r>
                <a:r>
                  <a:rPr dirty="0">
                    <a:solidFill>
                      <a:srgbClr val="7D9029"/>
                    </a:solidFill>
                    <a:latin typeface="Courier"/>
                  </a:rPr>
                  <a:t>col=</a:t>
                </a:r>
                <a:r>
                  <a:rPr dirty="0">
                    <a:solidFill>
                      <a:srgbClr val="4070A0"/>
                    </a:solidFill>
                    <a:latin typeface="Courier"/>
                  </a:rPr>
                  <a:t>'</a:t>
                </a:r>
                <a:r>
                  <a:rPr dirty="0" err="1">
                    <a:solidFill>
                      <a:srgbClr val="4070A0"/>
                    </a:solidFill>
                    <a:latin typeface="Courier"/>
                  </a:rPr>
                  <a:t>steelblue</a:t>
                </a:r>
                <a:r>
                  <a:rPr dirty="0">
                    <a:solidFill>
                      <a:srgbClr val="4070A0"/>
                    </a:solidFill>
                    <a:latin typeface="Courier"/>
                  </a:rPr>
                  <a:t>'</a:t>
                </a:r>
                <a:r>
                  <a:rPr dirty="0">
                    <a:latin typeface="Courier"/>
                  </a:rPr>
                  <a:t>,</a:t>
                </a:r>
                <a:r>
                  <a:rPr dirty="0" err="1">
                    <a:solidFill>
                      <a:srgbClr val="7D9029"/>
                    </a:solidFill>
                    <a:latin typeface="Courier"/>
                  </a:rPr>
                  <a:t>lty</a:t>
                </a:r>
                <a:r>
                  <a:rPr dirty="0">
                    <a:solidFill>
                      <a:srgbClr val="7D9029"/>
                    </a:solidFill>
                    <a:latin typeface="Courier"/>
                  </a:rPr>
                  <a:t>=</a:t>
                </a:r>
                <a:r>
                  <a:rPr dirty="0">
                    <a:solidFill>
                      <a:srgbClr val="40A070"/>
                    </a:solidFill>
                    <a:latin typeface="Courier"/>
                  </a:rPr>
                  <a:t>0</a:t>
                </a:r>
                <a:r>
                  <a:rPr dirty="0">
                    <a:latin typeface="Courier"/>
                  </a:rPr>
                  <a:t>)</a:t>
                </a:r>
                <a:br>
                  <a:rPr dirty="0"/>
                </a:br>
                <a:r>
                  <a:rPr dirty="0">
                    <a:solidFill>
                      <a:srgbClr val="06287E"/>
                    </a:solidFill>
                    <a:latin typeface="Courier"/>
                  </a:rPr>
                  <a:t>text</a:t>
                </a:r>
                <a:r>
                  <a:rPr dirty="0">
                    <a:latin typeface="Courier"/>
                  </a:rPr>
                  <a:t>(</a:t>
                </a:r>
                <a:r>
                  <a:rPr dirty="0" err="1">
                    <a:solidFill>
                      <a:srgbClr val="7D9029"/>
                    </a:solidFill>
                    <a:latin typeface="Courier"/>
                  </a:rPr>
                  <a:t>cex</a:t>
                </a:r>
                <a:r>
                  <a:rPr dirty="0">
                    <a:solidFill>
                      <a:srgbClr val="7D9029"/>
                    </a:solidFill>
                    <a:latin typeface="Courier"/>
                  </a:rPr>
                  <a:t>=</a:t>
                </a:r>
                <a:r>
                  <a:rPr dirty="0">
                    <a:solidFill>
                      <a:srgbClr val="40A070"/>
                    </a:solidFill>
                    <a:latin typeface="Courier"/>
                  </a:rPr>
                  <a:t>2.5</a:t>
                </a:r>
                <a:r>
                  <a:rPr dirty="0">
                    <a:latin typeface="Courier"/>
                  </a:rPr>
                  <a:t>,</a:t>
                </a:r>
                <a:r>
                  <a:rPr dirty="0">
                    <a:solidFill>
                      <a:srgbClr val="4070A0"/>
                    </a:solidFill>
                    <a:latin typeface="Courier"/>
                  </a:rPr>
                  <a:t>"P(-2&lt;X&lt;0.5)=0.67"</a:t>
                </a:r>
                <a:r>
                  <a:rPr dirty="0">
                    <a:latin typeface="Courier"/>
                  </a:rPr>
                  <a:t>,</a:t>
                </a:r>
                <a:r>
                  <a:rPr dirty="0">
                    <a:solidFill>
                      <a:srgbClr val="7D9029"/>
                    </a:solidFill>
                    <a:latin typeface="Courier"/>
                  </a:rPr>
                  <a:t>x=</a:t>
                </a:r>
                <a:r>
                  <a:rPr dirty="0">
                    <a:solidFill>
                      <a:srgbClr val="4070A0"/>
                    </a:solidFill>
                    <a:latin typeface="Courier"/>
                  </a:rPr>
                  <a:t>-</a:t>
                </a:r>
                <a:r>
                  <a:rPr dirty="0">
                    <a:solidFill>
                      <a:srgbClr val="40A070"/>
                    </a:solidFill>
                    <a:latin typeface="Courier"/>
                  </a:rPr>
                  <a:t>2.5</a:t>
                </a:r>
                <a:r>
                  <a:rPr dirty="0">
                    <a:latin typeface="Courier"/>
                  </a:rPr>
                  <a:t>,</a:t>
                </a:r>
                <a:r>
                  <a:rPr dirty="0">
                    <a:solidFill>
                      <a:srgbClr val="7D9029"/>
                    </a:solidFill>
                    <a:latin typeface="Courier"/>
                  </a:rPr>
                  <a:t>y=</a:t>
                </a:r>
                <a:r>
                  <a:rPr dirty="0">
                    <a:solidFill>
                      <a:srgbClr val="40A070"/>
                    </a:solidFill>
                    <a:latin typeface="Courier"/>
                  </a:rPr>
                  <a:t>0.25</a:t>
                </a:r>
                <a:r>
                  <a:rPr dirty="0">
                    <a:latin typeface="Courier"/>
                  </a:rPr>
                  <a:t>,</a:t>
                </a:r>
                <a:r>
                  <a:rPr dirty="0">
                    <a:solidFill>
                      <a:srgbClr val="7D9029"/>
                    </a:solidFill>
                    <a:latin typeface="Courier"/>
                  </a:rPr>
                  <a:t>col=</a:t>
                </a:r>
                <a:r>
                  <a:rPr dirty="0">
                    <a:solidFill>
                      <a:srgbClr val="4070A0"/>
                    </a:solidFill>
                    <a:latin typeface="Courier"/>
                  </a:rPr>
                  <a:t>"</a:t>
                </a:r>
                <a:r>
                  <a:rPr dirty="0" err="1">
                    <a:solidFill>
                      <a:srgbClr val="4070A0"/>
                    </a:solidFill>
                    <a:latin typeface="Courier"/>
                  </a:rPr>
                  <a:t>steelblue</a:t>
                </a:r>
                <a:r>
                  <a:rPr dirty="0">
                    <a:solidFill>
                      <a:srgbClr val="4070A0"/>
                    </a:solidFill>
                    <a:latin typeface="Courier"/>
                  </a:rPr>
                  <a:t>"</a:t>
                </a:r>
                <a:r>
                  <a:rPr dirty="0">
                    <a:latin typeface="Courier"/>
                  </a:rPr>
                  <a:t>)</a:t>
                </a:r>
              </a:p>
            </p:txBody>
          </p:sp>
        </mc:Choice>
        <mc:Fallback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F6C278EB-CD3C-4569-8B41-D3DDD3B4004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2"/>
              </p:nvPr>
            </p:nvSpPr>
            <p:spPr>
              <a:xfrm>
                <a:off x="554804" y="1602769"/>
                <a:ext cx="4315147" cy="4582274"/>
              </a:xfrm>
              <a:blipFill>
                <a:blip r:embed="rId2"/>
                <a:stretch>
                  <a:fillRect l="-587"/>
                </a:stretch>
              </a:blipFill>
            </p:spPr>
            <p:txBody>
              <a:bodyPr/>
              <a:lstStyle/>
              <a:p>
                <a:r>
                  <a:rPr lang="en-MW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1" descr="MLW_KUHeS_RandStatistics_2026_Session3_files/figure-pptx/unnamed-chunk-6-1.png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356261" y="2149011"/>
            <a:ext cx="6172200" cy="3467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DD33D4-F2B4-4E27-98BD-BC9272834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5CB42-CF14-4293-8971-6DCD1AAE8BE7}" type="slidenum">
              <a:rPr lang="en-GB" smtClean="0"/>
              <a:t>24</a:t>
            </a:fld>
            <a:endParaRPr lang="en-GB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A89D5-560C-4369-A313-7C24EDF02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Random variables: expectation &amp; variance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BC91F-1C76-43AE-8B2A-956D48B768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t>What is the expected or average / mean value for a given distribution? Let us define the </a:t>
            </a:r>
            <a:r>
              <a:rPr b="1"/>
              <a:t>expectation</a:t>
            </a:r>
            <a:r>
              <a:t> or the </a:t>
            </a:r>
            <a:r>
              <a:rPr b="1"/>
              <a:t>mean</a:t>
            </a:r>
            <a:r>
              <a:t> of a random value.</a:t>
            </a:r>
          </a:p>
          <a:p>
            <a:pPr marL="0" lvl="0" indent="0">
              <a:buNone/>
            </a:pPr>
            <a:r>
              <a:t>Discrete random variables – it’s just a weighted average:</a:t>
            </a:r>
          </a:p>
          <a:p>
            <a:pPr marL="0" lvl="0" indent="0">
              <a:buNone/>
            </a:pPr>
            <a14:m xmlns:a14="http://schemas.microsoft.com/office/drawing/2010/main">
              <m:oMathPara xmlns:m="http://schemas.openxmlformats.org/officeDocument/2006/math">
                <m:oMathParaPr>
                  <m:jc m:val="center"/>
                </m:oMathParaPr>
                <m:oMath xmlns:m="http://schemas.openxmlformats.org/officeDocument/2006/math">
                  <m:r>
                    <a:rPr>
                      <a:latin typeface="Cambria Math" panose="02040503050406030204" pitchFamily="18" charset="0"/>
                    </a:rPr>
                    <m:t>𝐸</m:t>
                  </m:r>
                  <m:d>
                    <m:dPr>
                      <m:ctrlPr>
                        <a:rPr i="1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>
                          <a:latin typeface="Cambria Math" panose="02040503050406030204" pitchFamily="18" charset="0"/>
                        </a:rPr>
                        <m:t>𝑋</m:t>
                      </m:r>
                    </m:e>
                  </m:d>
                  <m:r>
                    <a:rPr>
                      <a:latin typeface="Cambria Math" panose="02040503050406030204" pitchFamily="18" charset="0"/>
                    </a:rPr>
                    <m:t>=</m:t>
                  </m:r>
                  <m:nary>
                    <m:naryPr>
                      <m:chr m:val="∑"/>
                      <m:limLoc m:val="undOvr"/>
                      <m:ctrlPr>
                        <a:rPr i="1">
                          <a:latin typeface="Cambria Math" panose="02040503050406030204" pitchFamily="18" charset="0"/>
                        </a:rPr>
                      </m:ctrlPr>
                    </m:naryPr>
                    <m:sub>
                      <m:r>
                        <a:rPr>
                          <a:latin typeface="Cambria Math" panose="02040503050406030204" pitchFamily="18" charset="0"/>
                        </a:rPr>
                        <m:t>𝑥</m:t>
                      </m:r>
                    </m:sub>
                    <m:sup>
                      <m:r>
                        <a:rPr>
                          <a:latin typeface="Cambria Math" panose="02040503050406030204" pitchFamily="18" charset="0"/>
                        </a:rPr>
                        <m:t>​</m:t>
                      </m:r>
                    </m:sup>
                    <m:e>
                      <m:r>
                        <a:rPr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>
                          <a:latin typeface="Cambria Math" panose="02040503050406030204" pitchFamily="18" charset="0"/>
                        </a:rPr>
                        <m:t> </m:t>
                      </m:r>
                      <m:r>
                        <a:rPr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e>
                  </m:nary>
                </m:oMath>
              </m:oMathPara>
            </a14:m>
            <a:endParaRPr/>
          </a:p>
          <a:p>
            <a:pPr marL="0" lvl="0" indent="0">
              <a:buNone/>
            </a:pPr>
            <a:r>
              <a:t>Continuous random variables – we integrate rather than sum:</a:t>
            </a:r>
          </a:p>
          <a:p>
            <a:pPr marL="0" lvl="0" indent="0">
              <a:buNone/>
            </a:pPr>
            <a14:m xmlns:a14="http://schemas.microsoft.com/office/drawing/2010/main">
              <m:oMathPara xmlns:m="http://schemas.openxmlformats.org/officeDocument/2006/math">
                <m:oMathParaPr>
                  <m:jc m:val="center"/>
                </m:oMathParaPr>
                <m:oMath xmlns:m="http://schemas.openxmlformats.org/officeDocument/2006/math">
                  <m:r>
                    <a:rPr>
                      <a:latin typeface="Cambria Math" panose="02040503050406030204" pitchFamily="18" charset="0"/>
                    </a:rPr>
                    <m:t>𝐸</m:t>
                  </m:r>
                  <m:d>
                    <m:dPr>
                      <m:ctrlPr>
                        <a:rPr i="1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>
                          <a:latin typeface="Cambria Math" panose="02040503050406030204" pitchFamily="18" charset="0"/>
                        </a:rPr>
                        <m:t>𝑋</m:t>
                      </m:r>
                    </m:e>
                  </m:d>
                  <m:r>
                    <a:rPr>
                      <a:latin typeface="Cambria Math" panose="02040503050406030204" pitchFamily="18" charset="0"/>
                    </a:rPr>
                    <m:t>=</m:t>
                  </m:r>
                  <m:nary>
                    <m:naryPr>
                      <m:limLoc m:val="subSup"/>
                      <m:ctrlPr>
                        <a:rPr i="1">
                          <a:latin typeface="Cambria Math" panose="02040503050406030204" pitchFamily="18" charset="0"/>
                        </a:rPr>
                      </m:ctrlPr>
                    </m:naryPr>
                    <m:sub>
                      <m:r>
                        <a:rPr>
                          <a:latin typeface="Cambria Math" panose="02040503050406030204" pitchFamily="18" charset="0"/>
                        </a:rPr>
                        <m:t>−∞</m:t>
                      </m:r>
                    </m:sub>
                    <m:sup>
                      <m:r>
                        <a:rPr>
                          <a:latin typeface="Cambria Math" panose="02040503050406030204" pitchFamily="18" charset="0"/>
                        </a:rPr>
                        <m:t>∞</m:t>
                      </m:r>
                    </m:sup>
                    <m:e>
                      <m:r>
                        <a:rPr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>
                          <a:latin typeface="Cambria Math" panose="02040503050406030204" pitchFamily="18" charset="0"/>
                        </a:rPr>
                        <m:t> </m:t>
                      </m:r>
                      <m:r>
                        <a:rPr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>
                          <a:latin typeface="Cambria Math" panose="02040503050406030204" pitchFamily="18" charset="0"/>
                        </a:rPr>
                        <m:t> </m:t>
                      </m:r>
                      <m:r>
                        <a:rPr>
                          <a:latin typeface="Cambria Math" panose="02040503050406030204" pitchFamily="18" charset="0"/>
                        </a:rPr>
                        <m:t>𝑑𝑥</m:t>
                      </m:r>
                    </m:e>
                  </m:nary>
                </m:oMath>
              </m:oMathPara>
            </a14:m>
            <a:endParaRPr/>
          </a:p>
          <a:p>
            <a:pPr marL="0" lvl="0" indent="0">
              <a:buNone/>
            </a:pPr>
            <a:r>
              <a:t>Notation:</a:t>
            </a:r>
          </a:p>
          <a:p>
            <a:pPr marL="0" lvl="0" indent="0">
              <a:buNone/>
            </a:pPr>
            <a14:m xmlns:a14="http://schemas.microsoft.com/office/drawing/2010/main">
              <m:oMathPara xmlns:m="http://schemas.openxmlformats.org/officeDocument/2006/math">
                <m:oMathParaPr>
                  <m:jc m:val="center"/>
                </m:oMathParaPr>
                <m:oMath xmlns:m="http://schemas.openxmlformats.org/officeDocument/2006/math">
                  <m:r>
                    <a:rPr>
                      <a:latin typeface="Cambria Math" panose="02040503050406030204" pitchFamily="18" charset="0"/>
                    </a:rPr>
                    <m:t>𝜇</m:t>
                  </m:r>
                  <m:r>
                    <a:rPr>
                      <a:latin typeface="Cambria Math" panose="02040503050406030204" pitchFamily="18" charset="0"/>
                    </a:rPr>
                    <m:t>=</m:t>
                  </m:r>
                  <m:r>
                    <a:rPr>
                      <a:latin typeface="Cambria Math" panose="02040503050406030204" pitchFamily="18" charset="0"/>
                    </a:rPr>
                    <m:t>𝐸</m:t>
                  </m:r>
                  <m:d>
                    <m:dPr>
                      <m:ctrlPr>
                        <a:rPr i="1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>
                          <a:latin typeface="Cambria Math" panose="02040503050406030204" pitchFamily="18" charset="0"/>
                        </a:rPr>
                        <m:t>𝑋</m:t>
                      </m:r>
                    </m:e>
                  </m:d>
                </m:oMath>
              </m:oMathPara>
            </a14:m>
            <a:endParaRPr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3F998A-2A5E-471F-9FEB-2559B0A7F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5CB42-CF14-4293-8971-6DCD1AAE8BE7}" type="slidenum">
              <a:rPr lang="en-GB" smtClean="0"/>
              <a:t>25</a:t>
            </a:fld>
            <a:endParaRPr lang="en-GB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A89D5-560C-4369-A313-7C24EDF02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Random variables: expectation &amp; variance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BC91F-1C76-43AE-8B2A-956D48B768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t>The </a:t>
            </a:r>
            <a:r>
              <a:rPr b="1"/>
              <a:t>variance</a:t>
            </a:r>
            <a:r>
              <a:t> </a:t>
            </a:r>
            <a14:m xmlns:a14="http://schemas.microsoft.com/office/drawing/2010/main">
              <m:oMath xmlns:m="http://schemas.openxmlformats.org/officeDocument/2006/math">
                <m:r>
                  <a:rPr>
                    <a:latin typeface="Cambria Math" panose="02040503050406030204" pitchFamily="18" charset="0"/>
                  </a:rPr>
                  <m:t>𝑉𝑎𝑟</m:t>
                </m:r>
                <m:d>
                  <m:dPr>
                    <m:ctrlPr>
                      <a:rPr i="1">
                        <a:latin typeface="Cambria Math" panose="02040503050406030204" pitchFamily="18" charset="0"/>
                      </a:rPr>
                    </m:ctrlPr>
                  </m:dPr>
                  <m:e>
                    <m:r>
                      <a:rPr>
                        <a:latin typeface="Cambria Math" panose="02040503050406030204" pitchFamily="18" charset="0"/>
                      </a:rPr>
                      <m:t>𝑋</m:t>
                    </m:r>
                  </m:e>
                </m:d>
                <m:r>
                  <a:rPr>
                    <a:latin typeface="Cambria Math" panose="02040503050406030204" pitchFamily="18" charset="0"/>
                  </a:rPr>
                  <m:t>=</m:t>
                </m:r>
                <m:sSup>
                  <m:sSupPr>
                    <m:ctrlPr>
                      <a:rPr i="1">
                        <a:latin typeface="Cambria Math" panose="02040503050406030204" pitchFamily="18" charset="0"/>
                      </a:rPr>
                    </m:ctrlPr>
                  </m:sSupPr>
                  <m:e>
                    <m:r>
                      <a:rPr>
                        <a:latin typeface="Cambria Math" panose="02040503050406030204" pitchFamily="18" charset="0"/>
                      </a:rPr>
                      <m:t>𝜎</m:t>
                    </m:r>
                  </m:e>
                  <m:sup>
                    <m:r>
                      <a:rPr>
                        <a:latin typeface="Cambria Math" panose="02040503050406030204" pitchFamily="18" charset="0"/>
                      </a:rPr>
                      <m:t>2</m:t>
                    </m:r>
                  </m:sup>
                </m:sSup>
              </m:oMath>
            </a14:m>
            <a:r>
              <a:t> of a random variable </a:t>
            </a:r>
            <a14:m xmlns:a14="http://schemas.microsoft.com/office/drawing/2010/main">
              <m:oMath xmlns:m="http://schemas.openxmlformats.org/officeDocument/2006/math">
                <m:r>
                  <a:rPr>
                    <a:latin typeface="Cambria Math" panose="02040503050406030204" pitchFamily="18" charset="0"/>
                  </a:rPr>
                  <m:t>𝑋</m:t>
                </m:r>
              </m:oMath>
            </a14:m>
            <a:r>
              <a:t> is defined as spread around the mean and obtained by averaging the squared differences </a:t>
            </a:r>
            <a14:m xmlns:a14="http://schemas.microsoft.com/office/drawing/2010/main">
              <m:oMath xmlns:m="http://schemas.openxmlformats.org/officeDocument/2006/math">
                <m:sSup>
                  <m:sSupPr>
                    <m:ctrlPr>
                      <a:rPr>
                        <a:latin typeface="Cambria Math" panose="02040503050406030204" pitchFamily="18" charset="0"/>
                      </a:rPr>
                    </m:ctrlPr>
                  </m:sSupPr>
                  <m:e>
                    <m:d>
                      <m:dPr>
                        <m:ctrlPr>
                          <a:rPr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</m:d>
                  </m:e>
                  <m:sup>
                    <m:r>
                      <a:rPr>
                        <a:latin typeface="Cambria Math" panose="02040503050406030204" pitchFamily="18" charset="0"/>
                      </a:rPr>
                      <m:t>2</m:t>
                    </m:r>
                  </m:sup>
                </m:sSup>
              </m:oMath>
            </a14:m>
            <a:r>
              <a:t>.</a:t>
            </a:r>
          </a:p>
          <a:p>
            <a:pPr marL="0" lvl="0" indent="0">
              <a:buNone/>
            </a:pPr>
            <a14:m xmlns:a14="http://schemas.microsoft.com/office/drawing/2010/main">
              <m:oMathPara xmlns:m="http://schemas.openxmlformats.org/officeDocument/2006/math">
                <m:oMathParaPr>
                  <m:jc m:val="center"/>
                </m:oMathParaPr>
                <m:oMath xmlns:m="http://schemas.openxmlformats.org/officeDocument/2006/math">
                  <m:m>
                    <m:mPr>
                      <m:plcHide m:val="on"/>
                      <m:mcs>
                        <m:mc>
                          <m:mcPr>
                            <m:count m:val="3"/>
                            <m:mcJc m:val="center"/>
                          </m:mcPr>
                        </m:mc>
                      </m:mcs>
                      <m:ctrlPr>
                        <a:rPr>
                          <a:latin typeface="Cambria Math" panose="02040503050406030204" pitchFamily="18" charset="0"/>
                        </a:rPr>
                      </m:ctrlPr>
                    </m:mPr>
                    <m:mr>
                      <m:e>
                        <m:sSup>
                          <m:sSupPr>
                            <m:ctrlPr>
                              <a:rPr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=</m:t>
                        </m:r>
                      </m:e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𝐸</m:t>
                        </m:r>
                        <m:d>
                          <m:dPr>
                            <m:begChr m:val="["/>
                            <m:endChr m:val="]"/>
                            <m:ctrlPr>
                              <a:rPr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</m:mr>
                    <m:mr>
                      <m:e/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=</m:t>
                        </m:r>
                      </m:e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𝐸</m:t>
                        </m:r>
                        <m:d>
                          <m:dPr>
                            <m:begChr m:val="["/>
                            <m:endChr m:val="]"/>
                            <m:ctrlPr>
                              <a:rPr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  <m:d>
                                      <m:dPr>
                                        <m:ctrlPr>
                                          <a:rPr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>
                                            <a:latin typeface="Cambria Math" panose="02040503050406030204" pitchFamily="18" charset="0"/>
                                          </a:rPr>
                                          <m:t>𝑋</m:t>
                                        </m:r>
                                      </m:e>
                                    </m:d>
                                  </m:e>
                                </m:d>
                              </m:e>
                              <m:sup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</m:mr>
                  </m:m>
                </m:oMath>
              </m:oMathPara>
            </a14:m>
            <a:endParaRPr/>
          </a:p>
          <a:p>
            <a:pPr marL="0" lvl="0" indent="0">
              <a:buNone/>
            </a:pPr>
            <a:r>
              <a:t>The </a:t>
            </a:r>
            <a:r>
              <a:rPr b="1"/>
              <a:t>standard deviation</a:t>
            </a:r>
            <a:r>
              <a:t> </a:t>
            </a:r>
            <a14:m xmlns:a14="http://schemas.microsoft.com/office/drawing/2010/main">
              <m:oMath xmlns:m="http://schemas.openxmlformats.org/officeDocument/2006/math">
                <m:r>
                  <a:rPr>
                    <a:latin typeface="Cambria Math" panose="02040503050406030204" pitchFamily="18" charset="0"/>
                  </a:rPr>
                  <m:t>𝜎</m:t>
                </m:r>
              </m:oMath>
            </a14:m>
            <a:r>
              <a:t> has the advantage of being on the same scale as </a:t>
            </a:r>
            <a14:m xmlns:a14="http://schemas.microsoft.com/office/drawing/2010/main">
              <m:oMath xmlns:m="http://schemas.openxmlformats.org/officeDocument/2006/math">
                <m:r>
                  <a:rPr>
                    <a:latin typeface="Cambria Math" panose="02040503050406030204" pitchFamily="18" charset="0"/>
                  </a:rPr>
                  <m:t>𝑋</m:t>
                </m:r>
              </m:oMath>
            </a14:m>
            <a:r>
              <a:t>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3F998A-2A5E-471F-9FEB-2559B0A7F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5CB42-CF14-4293-8971-6DCD1AAE8BE7}" type="slidenum">
              <a:rPr lang="en-GB" smtClean="0"/>
              <a:t>26</a:t>
            </a:fld>
            <a:endParaRPr lang="en-GB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BC91F-1C76-43AE-8B2A-956D48B768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14:m xmlns:a14="http://schemas.microsoft.com/office/drawing/2010/main">
              <m:oMathPara xmlns:m="http://schemas.openxmlformats.org/officeDocument/2006/math">
                <m:oMathParaPr>
                  <m:jc m:val="center"/>
                </m:oMathParaPr>
                <m:oMath xmlns:m="http://schemas.openxmlformats.org/officeDocument/2006/math">
                  <m:r>
                    <a:rPr>
                      <a:latin typeface="Cambria Math" panose="02040503050406030204" pitchFamily="18" charset="0"/>
                    </a:rPr>
                    <m:t> </m:t>
                  </m:r>
                </m:oMath>
              </m:oMathPara>
            </a14:m>
            <a:endParaRPr/>
          </a:p>
          <a:p>
            <a:pPr marL="0" lvl="0" indent="0">
              <a:buNone/>
            </a:pPr>
            <a:r>
              <a:rPr b="1"/>
              <a:t>Common distributions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3F998A-2A5E-471F-9FEB-2559B0A7F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5CB42-CF14-4293-8971-6DCD1AAE8BE7}" type="slidenum">
              <a:rPr lang="en-GB" smtClean="0"/>
              <a:t>27</a:t>
            </a:fld>
            <a:endParaRPr lang="en-GB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A89D5-560C-4369-A313-7C24EDF02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Common distributions: discrete uniform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BC91F-1C76-43AE-8B2A-956D48B768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14:m xmlns:a14="http://schemas.microsoft.com/office/drawing/2010/main">
              <m:oMath xmlns:m="http://schemas.openxmlformats.org/officeDocument/2006/math">
                <m:r>
                  <a:rPr>
                    <a:latin typeface="Cambria Math" panose="02040503050406030204" pitchFamily="18" charset="0"/>
                  </a:rPr>
                  <m:t>𝑋</m:t>
                </m:r>
                <m:r>
                  <a:rPr>
                    <a:latin typeface="Cambria Math" panose="02040503050406030204" pitchFamily="18" charset="0"/>
                  </a:rPr>
                  <m:t>∼</m:t>
                </m:r>
                <m:r>
                  <m:rPr>
                    <m:nor/>
                  </m:rPr>
                  <a:rPr/>
                  <m:t> </m:t>
                </m:r>
                <m:r>
                  <m:rPr>
                    <m:nor/>
                  </m:rPr>
                  <a:rPr/>
                  <m:t>Unif</m:t>
                </m:r>
                <m:d>
                  <m:dPr>
                    <m:ctrlPr>
                      <a:rPr i="1">
                        <a:latin typeface="Cambria Math" panose="02040503050406030204" pitchFamily="18" charset="0"/>
                      </a:rPr>
                    </m:ctrlPr>
                  </m:dPr>
                  <m:e>
                    <m:r>
                      <a:rPr>
                        <a:latin typeface="Cambria Math" panose="02040503050406030204" pitchFamily="18" charset="0"/>
                      </a:rPr>
                      <m:t>𝑘</m:t>
                    </m:r>
                    <m:r>
                      <a:rPr>
                        <a:latin typeface="Cambria Math" panose="02040503050406030204" pitchFamily="18" charset="0"/>
                      </a:rPr>
                      <m:t>,</m:t>
                    </m:r>
                    <m:r>
                      <a:rPr>
                        <a:latin typeface="Cambria Math" panose="02040503050406030204" pitchFamily="18" charset="0"/>
                      </a:rPr>
                      <m:t>𝑛</m:t>
                    </m:r>
                  </m:e>
                </m:d>
              </m:oMath>
            </a14:m>
            <a:r>
              <a:t> if</a:t>
            </a:r>
          </a:p>
          <a:p>
            <a:pPr marL="0" lvl="0" indent="0">
              <a:buNone/>
            </a:pPr>
            <a14:m xmlns:a14="http://schemas.microsoft.com/office/drawing/2010/main">
              <m:oMathPara xmlns:m="http://schemas.openxmlformats.org/officeDocument/2006/math">
                <m:oMathParaPr>
                  <m:jc m:val="center"/>
                </m:oMathParaPr>
                <m:oMath xmlns:m="http://schemas.openxmlformats.org/officeDocument/2006/math">
                  <m:r>
                    <a:rPr>
                      <a:latin typeface="Cambria Math" panose="02040503050406030204" pitchFamily="18" charset="0"/>
                    </a:rPr>
                    <m:t>𝑃</m:t>
                  </m:r>
                  <m:d>
                    <m:dPr>
                      <m:ctrlPr>
                        <a:rPr i="1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>
                          <a:latin typeface="Cambria Math" panose="02040503050406030204" pitchFamily="18" charset="0"/>
                        </a:rPr>
                        <m:t>=</m:t>
                      </m:r>
                      <m:r>
                        <a:rPr>
                          <a:latin typeface="Cambria Math" panose="02040503050406030204" pitchFamily="18" charset="0"/>
                        </a:rPr>
                        <m:t>𝑥</m:t>
                      </m:r>
                    </m:e>
                  </m:d>
                  <m:r>
                    <a:rPr>
                      <a:latin typeface="Cambria Math" panose="02040503050406030204" pitchFamily="18" charset="0"/>
                    </a:rPr>
                    <m:t>=</m:t>
                  </m:r>
                  <m:d>
                    <m:dPr>
                      <m:begChr m:val="{"/>
                      <m:endChr m:val=""/>
                      <m:ctrlPr>
                        <a:rPr i="1">
                          <a:latin typeface="Cambria Math" panose="02040503050406030204" pitchFamily="18" charset="0"/>
                        </a:rPr>
                      </m:ctrlPr>
                    </m:dPr>
                    <m:e>
                      <m:m>
                        <m:mPr>
                          <m:plcHide m:val="on"/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a:rPr>
                                <a:latin typeface="Cambria Math" panose="02040503050406030204" pitchFamily="18" charset="0"/>
                              </a:rPr>
                              <m:t>1/</m:t>
                            </m:r>
                            <m:r>
                              <a:rPr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e>
                            <m:r>
                              <m:rPr>
                                <m:nor/>
                              </m:rPr>
                              <a:rPr/>
                              <m:t> </m:t>
                            </m:r>
                            <m:r>
                              <m:rPr>
                                <m:nor/>
                              </m:rPr>
                              <a:rPr/>
                              <m:t>if</m:t>
                            </m:r>
                            <m:r>
                              <m:rPr>
                                <m:nor/>
                              </m:rPr>
                              <a:rPr/>
                              <m:t> </m:t>
                            </m:r>
                            <m:r>
                              <a:rPr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>
                                <a:latin typeface="Cambria Math" panose="02040503050406030204" pitchFamily="18" charset="0"/>
                              </a:rPr>
                              <m:t>∈{</m:t>
                            </m:r>
                            <m:r>
                              <a:rPr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>
                                <a:latin typeface="Cambria Math" panose="02040503050406030204" pitchFamily="18" charset="0"/>
                              </a:rPr>
                              <m:t>+1,…,</m:t>
                            </m:r>
                            <m:r>
                              <a:rPr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>
                                <a:latin typeface="Cambria Math" panose="02040503050406030204" pitchFamily="18" charset="0"/>
                              </a:rPr>
                              <m:t>−1}</m:t>
                            </m:r>
                          </m:e>
                        </m:mr>
                        <m:mr>
                          <m:e>
                            <m:r>
                              <a:rPr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m:rPr>
                                <m:nor/>
                              </m:rPr>
                              <a:rPr/>
                              <m:t> </m:t>
                            </m:r>
                            <m:r>
                              <m:rPr>
                                <m:nor/>
                              </m:rPr>
                              <a:rPr/>
                              <m:t>otherwise</m:t>
                            </m:r>
                          </m:e>
                        </m:mr>
                      </m:m>
                    </m:e>
                  </m:d>
                </m:oMath>
              </m:oMathPara>
            </a14:m>
            <a:endParaRPr/>
          </a:p>
          <a:p>
            <a:pPr marL="0" lvl="0" indent="0">
              <a:buNone/>
            </a:pPr>
            <a14:m xmlns:a14="http://schemas.microsoft.com/office/drawing/2010/main">
              <m:oMathPara xmlns:m="http://schemas.openxmlformats.org/officeDocument/2006/math">
                <m:oMathParaPr>
                  <m:jc m:val="center"/>
                </m:oMathParaPr>
                <m:oMath xmlns:m="http://schemas.openxmlformats.org/officeDocument/2006/math">
                  <m:r>
                    <a:rPr>
                      <a:latin typeface="Cambria Math" panose="02040503050406030204" pitchFamily="18" charset="0"/>
                    </a:rPr>
                    <m:t> </m:t>
                  </m:r>
                </m:oMath>
              </m:oMathPara>
            </a14:m>
            <a:endParaRPr/>
          </a:p>
          <a:p>
            <a:pPr marL="0" lvl="0" indent="0">
              <a:buNone/>
            </a:pPr>
            <a14:m xmlns:a14="http://schemas.microsoft.com/office/drawing/2010/main">
              <m:oMathPara xmlns:m="http://schemas.openxmlformats.org/officeDocument/2006/math">
                <m:oMathParaPr>
                  <m:jc m:val="center"/>
                </m:oMathParaPr>
                <m:oMath xmlns:m="http://schemas.openxmlformats.org/officeDocument/2006/math">
                  <m:r>
                    <a:rPr>
                      <a:latin typeface="Cambria Math" panose="02040503050406030204" pitchFamily="18" charset="0"/>
                    </a:rPr>
                    <m:t>𝐸</m:t>
                  </m:r>
                  <m:d>
                    <m:dPr>
                      <m:ctrlPr>
                        <a:rPr i="1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>
                          <a:latin typeface="Cambria Math" panose="02040503050406030204" pitchFamily="18" charset="0"/>
                        </a:rPr>
                        <m:t>𝑋</m:t>
                      </m:r>
                    </m:e>
                  </m:d>
                  <m:r>
                    <a:rPr>
                      <a:latin typeface="Cambria Math" panose="02040503050406030204" pitchFamily="18" charset="0"/>
                    </a:rPr>
                    <m:t>=</m:t>
                  </m:r>
                  <m:r>
                    <a:rPr>
                      <a:latin typeface="Cambria Math" panose="02040503050406030204" pitchFamily="18" charset="0"/>
                    </a:rPr>
                    <m:t>𝑎</m:t>
                  </m:r>
                  <m:r>
                    <a:rPr>
                      <a:latin typeface="Cambria Math" panose="02040503050406030204" pitchFamily="18" charset="0"/>
                    </a:rPr>
                    <m:t>+</m:t>
                  </m:r>
                  <m:f>
                    <m:fPr>
                      <m:ctrlPr>
                        <a:rPr i="1">
                          <a:latin typeface="Cambria Math" panose="02040503050406030204" pitchFamily="18" charset="0"/>
                        </a:rPr>
                      </m:ctrlPr>
                    </m:fPr>
                    <m:num>
                      <m:r>
                        <a:rPr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>
                          <a:latin typeface="Cambria Math" panose="02040503050406030204" pitchFamily="18" charset="0"/>
                        </a:rPr>
                        <m:t>−1</m:t>
                      </m:r>
                    </m:num>
                    <m:den>
                      <m:r>
                        <a:rPr>
                          <a:latin typeface="Cambria Math" panose="02040503050406030204" pitchFamily="18" charset="0"/>
                        </a:rPr>
                        <m:t>2</m:t>
                      </m:r>
                    </m:den>
                  </m:f>
                  <m:r>
                    <a:rPr>
                      <a:latin typeface="Cambria Math" panose="02040503050406030204" pitchFamily="18" charset="0"/>
                    </a:rPr>
                    <m:t>, </m:t>
                  </m:r>
                  <m:r>
                    <a:rPr>
                      <a:latin typeface="Cambria Math" panose="02040503050406030204" pitchFamily="18" charset="0"/>
                    </a:rPr>
                    <m:t>𝑉𝑎𝑟</m:t>
                  </m:r>
                  <m:d>
                    <m:dPr>
                      <m:ctrlPr>
                        <a:rPr i="1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>
                          <a:latin typeface="Cambria Math" panose="02040503050406030204" pitchFamily="18" charset="0"/>
                        </a:rPr>
                        <m:t>𝑋</m:t>
                      </m:r>
                    </m:e>
                  </m:d>
                  <m:r>
                    <a:rPr>
                      <a:latin typeface="Cambria Math" panose="02040503050406030204" pitchFamily="18" charset="0"/>
                    </a:rPr>
                    <m:t>=</m:t>
                  </m:r>
                  <m:f>
                    <m:fPr>
                      <m:ctrlPr>
                        <a:rPr i="1">
                          <a:latin typeface="Cambria Math" panose="02040503050406030204" pitchFamily="18" charset="0"/>
                        </a:rPr>
                      </m:ctrlPr>
                    </m:fPr>
                    <m:num>
                      <m:sSup>
                        <m:sSup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>
                          <a:latin typeface="Cambria Math" panose="02040503050406030204" pitchFamily="18" charset="0"/>
                        </a:rPr>
                        <m:t>−1</m:t>
                      </m:r>
                    </m:num>
                    <m:den>
                      <m:r>
                        <a:rPr>
                          <a:latin typeface="Cambria Math" panose="02040503050406030204" pitchFamily="18" charset="0"/>
                        </a:rPr>
                        <m:t>12</m:t>
                      </m:r>
                    </m:den>
                  </m:f>
                </m:oMath>
              </m:oMathPara>
            </a14:m>
            <a:endParaRPr/>
          </a:p>
          <a:p>
            <a:pPr marL="0" lvl="0" indent="0">
              <a:buNone/>
            </a:pPr>
            <a14:m xmlns:a14="http://schemas.microsoft.com/office/drawing/2010/main">
              <m:oMathPara xmlns:m="http://schemas.openxmlformats.org/officeDocument/2006/math">
                <m:oMathParaPr>
                  <m:jc m:val="center"/>
                </m:oMathParaPr>
                <m:oMath xmlns:m="http://schemas.openxmlformats.org/officeDocument/2006/math">
                  <m:r>
                    <a:rPr>
                      <a:latin typeface="Cambria Math" panose="02040503050406030204" pitchFamily="18" charset="0"/>
                    </a:rPr>
                    <m:t> </m:t>
                  </m:r>
                </m:oMath>
              </m:oMathPara>
            </a14:m>
            <a:endParaRPr/>
          </a:p>
          <a:p>
            <a:pPr marL="0" lvl="0" indent="0">
              <a:buNone/>
            </a:pPr>
            <a:r>
              <a:rPr b="1"/>
              <a:t>This distribution occurs when there are k equally likely outcomes (i.e. each of which occurs with probability </a:t>
            </a:r>
            <a14:m xmlns:a14="http://schemas.microsoft.com/office/drawing/2010/main">
              <m:oMath xmlns:m="http://schemas.openxmlformats.org/officeDocument/2006/math">
                <m:r>
                  <a:rPr>
                    <a:latin typeface="Cambria Math" panose="02040503050406030204" pitchFamily="18" charset="0"/>
                  </a:rPr>
                  <m:t>1/</m:t>
                </m:r>
                <m:r>
                  <a:rPr>
                    <a:latin typeface="Cambria Math" panose="02040503050406030204" pitchFamily="18" charset="0"/>
                  </a:rPr>
                  <m:t>𝑘</m:t>
                </m:r>
              </m:oMath>
            </a14:m>
            <a:r>
              <a:rPr b="1"/>
              <a:t>).</a:t>
            </a:r>
          </a:p>
          <a:p>
            <a:pPr marL="0" lvl="0" indent="0">
              <a:buNone/>
            </a:pPr>
            <a:r>
              <a:t>Example:</a:t>
            </a:r>
          </a:p>
          <a:p>
            <a:pPr marL="0" lvl="0" indent="0">
              <a:buNone/>
            </a:pPr>
            <a:r>
              <a:t>Roll a die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3F998A-2A5E-471F-9FEB-2559B0A7F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5CB42-CF14-4293-8971-6DCD1AAE8BE7}" type="slidenum">
              <a:rPr lang="en-GB" smtClean="0"/>
              <a:t>28</a:t>
            </a:fld>
            <a:endParaRPr lang="en-GB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C315F-F711-43BA-8C23-8D50769E3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8725452" cy="785973"/>
          </a:xfrm>
        </p:spPr>
        <p:txBody>
          <a:bodyPr/>
          <a:lstStyle/>
          <a:p>
            <a:pPr marL="0" lvl="0" indent="0">
              <a:buNone/>
            </a:pPr>
            <a:r>
              <a:rPr dirty="0"/>
              <a:t>Common distributions: discrete uniform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C278EB-CD3C-4569-8B41-D3DDD3B400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59595" y="1530849"/>
            <a:ext cx="4726113" cy="4962418"/>
          </a:xfrm>
        </p:spPr>
        <p:txBody>
          <a:bodyPr>
            <a:normAutofit fontScale="92500" lnSpcReduction="10000"/>
          </a:bodyPr>
          <a:lstStyle/>
          <a:p>
            <a:pPr lvl="0" indent="0">
              <a:buNone/>
            </a:pPr>
            <a:r>
              <a:rPr dirty="0" err="1">
                <a:latin typeface="Courier"/>
              </a:rPr>
              <a:t>plotDUnif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b="1" dirty="0">
                <a:solidFill>
                  <a:srgbClr val="007020"/>
                </a:solidFill>
                <a:latin typeface="Courier"/>
              </a:rPr>
              <a:t>function</a:t>
            </a:r>
            <a:r>
              <a:rPr dirty="0">
                <a:latin typeface="Courier"/>
              </a:rPr>
              <a:t>(</a:t>
            </a:r>
            <a:r>
              <a:rPr dirty="0" err="1">
                <a:latin typeface="Courier"/>
              </a:rPr>
              <a:t>k,col,</a:t>
            </a:r>
            <a:r>
              <a:rPr dirty="0" err="1">
                <a:solidFill>
                  <a:srgbClr val="7D9029"/>
                </a:solidFill>
                <a:latin typeface="Courier"/>
              </a:rPr>
              <a:t>maxK</a:t>
            </a:r>
            <a:r>
              <a:rPr dirty="0">
                <a:solidFill>
                  <a:srgbClr val="7D9029"/>
                </a:solidFill>
                <a:latin typeface="Courier"/>
              </a:rPr>
              <a:t>=</a:t>
            </a:r>
            <a:r>
              <a:rPr dirty="0">
                <a:solidFill>
                  <a:srgbClr val="40A070"/>
                </a:solidFill>
                <a:latin typeface="Courier"/>
              </a:rPr>
              <a:t>10</a:t>
            </a:r>
            <a:r>
              <a:rPr dirty="0">
                <a:latin typeface="Courier"/>
              </a:rPr>
              <a:t>){</a:t>
            </a:r>
            <a:br>
              <a:rPr dirty="0"/>
            </a:br>
            <a:r>
              <a:rPr dirty="0">
                <a:latin typeface="Courier"/>
              </a:rPr>
              <a:t>  x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solidFill>
                  <a:srgbClr val="06287E"/>
                </a:solidFill>
                <a:latin typeface="Courier"/>
              </a:rPr>
              <a:t>seq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latin typeface="Courier"/>
              </a:rPr>
              <a:t>,k,</a:t>
            </a:r>
            <a:r>
              <a:rPr dirty="0">
                <a:solidFill>
                  <a:srgbClr val="7D9029"/>
                </a:solidFill>
                <a:latin typeface="Courier"/>
              </a:rPr>
              <a:t>by=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latin typeface="Courier"/>
              </a:rPr>
              <a:t>)</a:t>
            </a:r>
            <a:br>
              <a:rPr dirty="0"/>
            </a:br>
            <a:r>
              <a:rPr dirty="0">
                <a:latin typeface="Courier"/>
              </a:rPr>
              <a:t>  </a:t>
            </a:r>
            <a:r>
              <a:rPr dirty="0" err="1">
                <a:latin typeface="Courier"/>
              </a:rPr>
              <a:t>px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solidFill>
                  <a:srgbClr val="06287E"/>
                </a:solidFill>
                <a:latin typeface="Courier"/>
              </a:rPr>
              <a:t>rep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solidFill>
                  <a:srgbClr val="4070A0"/>
                </a:solidFill>
                <a:latin typeface="Courier"/>
              </a:rPr>
              <a:t>/</a:t>
            </a:r>
            <a:r>
              <a:rPr dirty="0" err="1">
                <a:latin typeface="Courier"/>
              </a:rPr>
              <a:t>k,k</a:t>
            </a:r>
            <a:r>
              <a:rPr dirty="0">
                <a:latin typeface="Courier"/>
              </a:rPr>
              <a:t>)</a:t>
            </a:r>
            <a:br>
              <a:rPr dirty="0"/>
            </a:br>
            <a:r>
              <a:rPr dirty="0">
                <a:latin typeface="Courier"/>
              </a:rPr>
              <a:t>  </a:t>
            </a:r>
            <a:r>
              <a:rPr dirty="0" err="1">
                <a:latin typeface="Courier"/>
              </a:rPr>
              <a:t>df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 err="1">
                <a:solidFill>
                  <a:srgbClr val="06287E"/>
                </a:solidFill>
                <a:latin typeface="Courier"/>
              </a:rPr>
              <a:t>tibble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7D9029"/>
                </a:solidFill>
                <a:latin typeface="Courier"/>
              </a:rPr>
              <a:t>x=</a:t>
            </a:r>
            <a:r>
              <a:rPr dirty="0" err="1">
                <a:latin typeface="Courier"/>
              </a:rPr>
              <a:t>x,</a:t>
            </a:r>
            <a:r>
              <a:rPr dirty="0" err="1">
                <a:solidFill>
                  <a:srgbClr val="7D9029"/>
                </a:solidFill>
                <a:latin typeface="Courier"/>
              </a:rPr>
              <a:t>px</a:t>
            </a:r>
            <a:r>
              <a:rPr dirty="0">
                <a:solidFill>
                  <a:srgbClr val="7D9029"/>
                </a:solidFill>
                <a:latin typeface="Courier"/>
              </a:rPr>
              <a:t>=</a:t>
            </a:r>
            <a:r>
              <a:rPr dirty="0" err="1">
                <a:latin typeface="Courier"/>
              </a:rPr>
              <a:t>px</a:t>
            </a:r>
            <a:r>
              <a:rPr dirty="0">
                <a:latin typeface="Courier"/>
              </a:rPr>
              <a:t>)</a:t>
            </a:r>
            <a:br>
              <a:rPr dirty="0"/>
            </a:br>
            <a:r>
              <a:rPr dirty="0">
                <a:latin typeface="Courier"/>
              </a:rPr>
              <a:t>  </a:t>
            </a:r>
            <a:br>
              <a:rPr dirty="0"/>
            </a:br>
            <a:r>
              <a:rPr dirty="0">
                <a:latin typeface="Courier"/>
              </a:rPr>
              <a:t>  g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 err="1">
                <a:solidFill>
                  <a:srgbClr val="06287E"/>
                </a:solidFill>
                <a:latin typeface="Courier"/>
              </a:rPr>
              <a:t>ggplot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7D9029"/>
                </a:solidFill>
                <a:latin typeface="Courier"/>
              </a:rPr>
              <a:t>data=</a:t>
            </a:r>
            <a:r>
              <a:rPr dirty="0" err="1">
                <a:latin typeface="Courier"/>
              </a:rPr>
              <a:t>df,</a:t>
            </a:r>
            <a:r>
              <a:rPr dirty="0" err="1">
                <a:solidFill>
                  <a:srgbClr val="7D9029"/>
                </a:solidFill>
                <a:latin typeface="Courier"/>
              </a:rPr>
              <a:t>mapping</a:t>
            </a:r>
            <a:r>
              <a:rPr dirty="0">
                <a:solidFill>
                  <a:srgbClr val="7D9029"/>
                </a:solidFill>
                <a:latin typeface="Courier"/>
              </a:rPr>
              <a:t>=</a:t>
            </a:r>
            <a:r>
              <a:rPr dirty="0" err="1">
                <a:solidFill>
                  <a:srgbClr val="06287E"/>
                </a:solidFill>
                <a:latin typeface="Courier"/>
              </a:rPr>
              <a:t>aes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7D9029"/>
                </a:solidFill>
                <a:latin typeface="Courier"/>
              </a:rPr>
              <a:t>x=</a:t>
            </a:r>
            <a:r>
              <a:rPr dirty="0" err="1">
                <a:latin typeface="Courier"/>
              </a:rPr>
              <a:t>x,</a:t>
            </a:r>
            <a:r>
              <a:rPr dirty="0" err="1">
                <a:solidFill>
                  <a:srgbClr val="7D9029"/>
                </a:solidFill>
                <a:latin typeface="Courier"/>
              </a:rPr>
              <a:t>y</a:t>
            </a:r>
            <a:r>
              <a:rPr dirty="0">
                <a:solidFill>
                  <a:srgbClr val="7D9029"/>
                </a:solidFill>
                <a:latin typeface="Courier"/>
              </a:rPr>
              <a:t>=</a:t>
            </a:r>
            <a:r>
              <a:rPr dirty="0" err="1">
                <a:latin typeface="Courier"/>
              </a:rPr>
              <a:t>px</a:t>
            </a:r>
            <a:r>
              <a:rPr dirty="0">
                <a:latin typeface="Courier"/>
              </a:rPr>
              <a:t>)) </a:t>
            </a:r>
            <a:r>
              <a:rPr dirty="0">
                <a:solidFill>
                  <a:srgbClr val="4070A0"/>
                </a:solidFill>
                <a:latin typeface="Courier"/>
              </a:rPr>
              <a:t>+</a:t>
            </a:r>
            <a:br>
              <a:rPr dirty="0"/>
            </a:br>
            <a:r>
              <a:rPr dirty="0">
                <a:latin typeface="Courier"/>
              </a:rPr>
              <a:t>    </a:t>
            </a:r>
            <a:r>
              <a:rPr dirty="0" err="1">
                <a:solidFill>
                  <a:srgbClr val="06287E"/>
                </a:solidFill>
                <a:latin typeface="Courier"/>
              </a:rPr>
              <a:t>geom_bar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7D9029"/>
                </a:solidFill>
                <a:latin typeface="Courier"/>
              </a:rPr>
              <a:t>stat=</a:t>
            </a:r>
            <a:r>
              <a:rPr dirty="0">
                <a:solidFill>
                  <a:srgbClr val="4070A0"/>
                </a:solidFill>
                <a:latin typeface="Courier"/>
              </a:rPr>
              <a:t>"</a:t>
            </a:r>
            <a:r>
              <a:rPr dirty="0" err="1">
                <a:solidFill>
                  <a:srgbClr val="4070A0"/>
                </a:solidFill>
                <a:latin typeface="Courier"/>
              </a:rPr>
              <a:t>identity"</a:t>
            </a:r>
            <a:r>
              <a:rPr dirty="0" err="1">
                <a:latin typeface="Courier"/>
              </a:rPr>
              <a:t>,</a:t>
            </a:r>
            <a:r>
              <a:rPr dirty="0" err="1">
                <a:solidFill>
                  <a:srgbClr val="7D9029"/>
                </a:solidFill>
                <a:latin typeface="Courier"/>
              </a:rPr>
              <a:t>fill</a:t>
            </a:r>
            <a:r>
              <a:rPr dirty="0">
                <a:solidFill>
                  <a:srgbClr val="7D9029"/>
                </a:solidFill>
                <a:latin typeface="Courier"/>
              </a:rPr>
              <a:t>=</a:t>
            </a:r>
            <a:r>
              <a:rPr dirty="0">
                <a:latin typeface="Courier"/>
              </a:rPr>
              <a:t>col) </a:t>
            </a:r>
            <a:r>
              <a:rPr dirty="0">
                <a:solidFill>
                  <a:srgbClr val="4070A0"/>
                </a:solidFill>
                <a:latin typeface="Courier"/>
              </a:rPr>
              <a:t>+</a:t>
            </a:r>
            <a:br>
              <a:rPr dirty="0"/>
            </a:br>
            <a:r>
              <a:rPr dirty="0">
                <a:latin typeface="Courier"/>
              </a:rPr>
              <a:t>    </a:t>
            </a:r>
            <a:r>
              <a:rPr dirty="0" err="1">
                <a:solidFill>
                  <a:srgbClr val="06287E"/>
                </a:solidFill>
                <a:latin typeface="Courier"/>
              </a:rPr>
              <a:t>ylab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70A0"/>
                </a:solidFill>
                <a:latin typeface="Courier"/>
              </a:rPr>
              <a:t>"P(X=x)"</a:t>
            </a:r>
            <a:r>
              <a:rPr dirty="0">
                <a:latin typeface="Courier"/>
              </a:rPr>
              <a:t>) </a:t>
            </a:r>
            <a:r>
              <a:rPr dirty="0">
                <a:solidFill>
                  <a:srgbClr val="4070A0"/>
                </a:solidFill>
                <a:latin typeface="Courier"/>
              </a:rPr>
              <a:t>+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6287E"/>
                </a:solidFill>
                <a:latin typeface="Courier"/>
              </a:rPr>
              <a:t>theme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7D9029"/>
                </a:solidFill>
                <a:latin typeface="Courier"/>
              </a:rPr>
              <a:t>text =</a:t>
            </a:r>
            <a:r>
              <a:rPr dirty="0">
                <a:latin typeface="Courier"/>
              </a:rPr>
              <a:t> </a:t>
            </a:r>
            <a:r>
              <a:rPr dirty="0" err="1">
                <a:solidFill>
                  <a:srgbClr val="06287E"/>
                </a:solidFill>
                <a:latin typeface="Courier"/>
              </a:rPr>
              <a:t>element_text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7D9029"/>
                </a:solidFill>
                <a:latin typeface="Courier"/>
              </a:rPr>
              <a:t>size=</a:t>
            </a:r>
            <a:r>
              <a:rPr dirty="0">
                <a:solidFill>
                  <a:srgbClr val="40A070"/>
                </a:solidFill>
                <a:latin typeface="Courier"/>
              </a:rPr>
              <a:t>20</a:t>
            </a:r>
            <a:r>
              <a:rPr dirty="0">
                <a:latin typeface="Courier"/>
              </a:rPr>
              <a:t>)) </a:t>
            </a:r>
            <a:r>
              <a:rPr dirty="0">
                <a:solidFill>
                  <a:srgbClr val="4070A0"/>
                </a:solidFill>
                <a:latin typeface="Courier"/>
              </a:rPr>
              <a:t>+</a:t>
            </a:r>
            <a:br>
              <a:rPr dirty="0"/>
            </a:br>
            <a:r>
              <a:rPr dirty="0">
                <a:latin typeface="Courier"/>
              </a:rPr>
              <a:t>    </a:t>
            </a:r>
            <a:r>
              <a:rPr dirty="0" err="1">
                <a:solidFill>
                  <a:srgbClr val="06287E"/>
                </a:solidFill>
                <a:latin typeface="Courier"/>
              </a:rPr>
              <a:t>ggtitle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06287E"/>
                </a:solidFill>
                <a:latin typeface="Courier"/>
              </a:rPr>
              <a:t>paste</a:t>
            </a:r>
            <a:r>
              <a:rPr dirty="0">
                <a:latin typeface="Courier"/>
              </a:rPr>
              <a:t>(</a:t>
            </a:r>
            <a:r>
              <a:rPr dirty="0" err="1">
                <a:solidFill>
                  <a:srgbClr val="7D9029"/>
                </a:solidFill>
                <a:latin typeface="Courier"/>
              </a:rPr>
              <a:t>sep</a:t>
            </a:r>
            <a:r>
              <a:rPr dirty="0">
                <a:solidFill>
                  <a:srgbClr val="7D9029"/>
                </a:solidFill>
                <a:latin typeface="Courier"/>
              </a:rPr>
              <a:t>=</a:t>
            </a:r>
            <a:r>
              <a:rPr dirty="0">
                <a:solidFill>
                  <a:srgbClr val="4070A0"/>
                </a:solidFill>
                <a:latin typeface="Courier"/>
              </a:rPr>
              <a:t>""</a:t>
            </a:r>
            <a:r>
              <a:rPr dirty="0">
                <a:latin typeface="Courier"/>
              </a:rPr>
              <a:t>,</a:t>
            </a:r>
            <a:r>
              <a:rPr dirty="0">
                <a:solidFill>
                  <a:srgbClr val="4070A0"/>
                </a:solidFill>
                <a:latin typeface="Courier"/>
              </a:rPr>
              <a:t>"Discrete uniform with a=1, k="</a:t>
            </a:r>
            <a:r>
              <a:rPr dirty="0">
                <a:latin typeface="Courier"/>
              </a:rPr>
              <a:t>,k)) </a:t>
            </a:r>
            <a:r>
              <a:rPr dirty="0">
                <a:solidFill>
                  <a:srgbClr val="4070A0"/>
                </a:solidFill>
                <a:latin typeface="Courier"/>
              </a:rPr>
              <a:t>+</a:t>
            </a:r>
            <a:br>
              <a:rPr dirty="0"/>
            </a:br>
            <a:r>
              <a:rPr dirty="0">
                <a:latin typeface="Courier"/>
              </a:rPr>
              <a:t>    </a:t>
            </a:r>
            <a:r>
              <a:rPr dirty="0" err="1">
                <a:solidFill>
                  <a:srgbClr val="06287E"/>
                </a:solidFill>
                <a:latin typeface="Courier"/>
              </a:rPr>
              <a:t>scale_x_continuous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7D9029"/>
                </a:solidFill>
                <a:latin typeface="Courier"/>
              </a:rPr>
              <a:t>breaks=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solidFill>
                  <a:srgbClr val="4070A0"/>
                </a:solidFill>
                <a:latin typeface="Courier"/>
              </a:rPr>
              <a:t>:</a:t>
            </a:r>
            <a:r>
              <a:rPr dirty="0">
                <a:latin typeface="Courier"/>
              </a:rPr>
              <a:t>maxK) </a:t>
            </a:r>
            <a:r>
              <a:rPr dirty="0">
                <a:solidFill>
                  <a:srgbClr val="4070A0"/>
                </a:solidFill>
                <a:latin typeface="Courier"/>
              </a:rPr>
              <a:t>+</a:t>
            </a:r>
            <a:br>
              <a:rPr dirty="0"/>
            </a:br>
            <a:r>
              <a:rPr dirty="0">
                <a:latin typeface="Courier"/>
              </a:rPr>
              <a:t>    </a:t>
            </a:r>
            <a:r>
              <a:rPr dirty="0" err="1">
                <a:solidFill>
                  <a:srgbClr val="06287E"/>
                </a:solidFill>
                <a:latin typeface="Courier"/>
              </a:rPr>
              <a:t>coord_cartesian</a:t>
            </a:r>
            <a:r>
              <a:rPr dirty="0">
                <a:latin typeface="Courier"/>
              </a:rPr>
              <a:t>(</a:t>
            </a:r>
            <a:r>
              <a:rPr dirty="0" err="1">
                <a:solidFill>
                  <a:srgbClr val="7D9029"/>
                </a:solidFill>
                <a:latin typeface="Courier"/>
              </a:rPr>
              <a:t>xlim</a:t>
            </a:r>
            <a:r>
              <a:rPr dirty="0">
                <a:solidFill>
                  <a:srgbClr val="7D9029"/>
                </a:solidFill>
                <a:latin typeface="Courier"/>
              </a:rPr>
              <a:t>=</a:t>
            </a:r>
            <a:r>
              <a:rPr dirty="0">
                <a:solidFill>
                  <a:srgbClr val="06287E"/>
                </a:solidFill>
                <a:latin typeface="Courier"/>
              </a:rPr>
              <a:t>c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A070"/>
                </a:solidFill>
                <a:latin typeface="Courier"/>
              </a:rPr>
              <a:t>0.5</a:t>
            </a:r>
            <a:r>
              <a:rPr dirty="0">
                <a:latin typeface="Courier"/>
              </a:rPr>
              <a:t>,maxK</a:t>
            </a:r>
            <a:r>
              <a:rPr dirty="0">
                <a:solidFill>
                  <a:srgbClr val="40A070"/>
                </a:solidFill>
                <a:latin typeface="Courier"/>
              </a:rPr>
              <a:t>+0.5</a:t>
            </a:r>
            <a:r>
              <a:rPr dirty="0">
                <a:latin typeface="Courier"/>
              </a:rPr>
              <a:t>),</a:t>
            </a:r>
            <a:r>
              <a:rPr dirty="0" err="1">
                <a:solidFill>
                  <a:srgbClr val="7D9029"/>
                </a:solidFill>
                <a:latin typeface="Courier"/>
              </a:rPr>
              <a:t>ylim</a:t>
            </a:r>
            <a:r>
              <a:rPr dirty="0">
                <a:solidFill>
                  <a:srgbClr val="7D9029"/>
                </a:solidFill>
                <a:latin typeface="Courier"/>
              </a:rPr>
              <a:t>=</a:t>
            </a:r>
            <a:r>
              <a:rPr dirty="0">
                <a:solidFill>
                  <a:srgbClr val="06287E"/>
                </a:solidFill>
                <a:latin typeface="Courier"/>
              </a:rPr>
              <a:t>c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A070"/>
                </a:solidFill>
                <a:latin typeface="Courier"/>
              </a:rPr>
              <a:t>0</a:t>
            </a:r>
            <a:r>
              <a:rPr dirty="0">
                <a:latin typeface="Courier"/>
              </a:rPr>
              <a:t>,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latin typeface="Courier"/>
              </a:rPr>
              <a:t>))</a:t>
            </a:r>
            <a:br>
              <a:rPr dirty="0"/>
            </a:br>
            <a:r>
              <a:rPr dirty="0">
                <a:latin typeface="Courier"/>
              </a:rPr>
              <a:t>  </a:t>
            </a:r>
            <a:r>
              <a:rPr dirty="0">
                <a:solidFill>
                  <a:srgbClr val="06287E"/>
                </a:solidFill>
                <a:latin typeface="Courier"/>
              </a:rPr>
              <a:t>return</a:t>
            </a:r>
            <a:r>
              <a:rPr dirty="0">
                <a:latin typeface="Courier"/>
              </a:rPr>
              <a:t>(g)</a:t>
            </a:r>
            <a:br>
              <a:rPr dirty="0"/>
            </a:br>
            <a:r>
              <a:rPr dirty="0">
                <a:latin typeface="Courier"/>
              </a:rPr>
              <a:t>}</a:t>
            </a:r>
            <a:br>
              <a:rPr dirty="0"/>
            </a:br>
            <a:r>
              <a:rPr dirty="0">
                <a:latin typeface="Courier"/>
              </a:rPr>
              <a:t>  </a:t>
            </a:r>
            <a:br>
              <a:rPr dirty="0"/>
            </a:br>
            <a:r>
              <a:rPr dirty="0">
                <a:latin typeface="Courier"/>
              </a:rPr>
              <a:t>g1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 err="1">
                <a:solidFill>
                  <a:srgbClr val="06287E"/>
                </a:solidFill>
                <a:latin typeface="Courier"/>
              </a:rPr>
              <a:t>plotDUnif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latin typeface="Courier"/>
              </a:rPr>
              <a:t>,</a:t>
            </a:r>
            <a:r>
              <a:rPr dirty="0">
                <a:solidFill>
                  <a:srgbClr val="4070A0"/>
                </a:solidFill>
                <a:latin typeface="Courier"/>
              </a:rPr>
              <a:t>"darkgrey"</a:t>
            </a:r>
            <a:r>
              <a:rPr dirty="0">
                <a:latin typeface="Courier"/>
              </a:rPr>
              <a:t>); g2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 err="1">
                <a:solidFill>
                  <a:srgbClr val="06287E"/>
                </a:solidFill>
                <a:latin typeface="Courier"/>
              </a:rPr>
              <a:t>plotDUnif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A070"/>
                </a:solidFill>
                <a:latin typeface="Courier"/>
              </a:rPr>
              <a:t>2</a:t>
            </a:r>
            <a:r>
              <a:rPr dirty="0">
                <a:latin typeface="Courier"/>
              </a:rPr>
              <a:t>,</a:t>
            </a:r>
            <a:r>
              <a:rPr dirty="0">
                <a:solidFill>
                  <a:srgbClr val="4070A0"/>
                </a:solidFill>
                <a:latin typeface="Courier"/>
              </a:rPr>
              <a:t>"steelblue"</a:t>
            </a:r>
            <a:r>
              <a:rPr dirty="0">
                <a:latin typeface="Courier"/>
              </a:rPr>
              <a:t>)</a:t>
            </a:r>
            <a:br>
              <a:rPr dirty="0"/>
            </a:br>
            <a:r>
              <a:rPr dirty="0">
                <a:latin typeface="Courier"/>
              </a:rPr>
              <a:t>g3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 err="1">
                <a:solidFill>
                  <a:srgbClr val="06287E"/>
                </a:solidFill>
                <a:latin typeface="Courier"/>
              </a:rPr>
              <a:t>plotDUnif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A070"/>
                </a:solidFill>
                <a:latin typeface="Courier"/>
              </a:rPr>
              <a:t>5</a:t>
            </a:r>
            <a:r>
              <a:rPr dirty="0">
                <a:latin typeface="Courier"/>
              </a:rPr>
              <a:t>,</a:t>
            </a:r>
            <a:r>
              <a:rPr dirty="0">
                <a:solidFill>
                  <a:srgbClr val="4070A0"/>
                </a:solidFill>
                <a:latin typeface="Courier"/>
              </a:rPr>
              <a:t>"salmon"</a:t>
            </a:r>
            <a:r>
              <a:rPr dirty="0">
                <a:latin typeface="Courier"/>
              </a:rPr>
              <a:t>); g4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 err="1">
                <a:solidFill>
                  <a:srgbClr val="06287E"/>
                </a:solidFill>
                <a:latin typeface="Courier"/>
              </a:rPr>
              <a:t>plotDUnif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A070"/>
                </a:solidFill>
                <a:latin typeface="Courier"/>
              </a:rPr>
              <a:t>10</a:t>
            </a:r>
            <a:r>
              <a:rPr dirty="0">
                <a:latin typeface="Courier"/>
              </a:rPr>
              <a:t>,</a:t>
            </a:r>
            <a:r>
              <a:rPr dirty="0">
                <a:solidFill>
                  <a:srgbClr val="4070A0"/>
                </a:solidFill>
                <a:latin typeface="Courier"/>
              </a:rPr>
              <a:t>"orange"</a:t>
            </a:r>
            <a:r>
              <a:rPr dirty="0">
                <a:latin typeface="Courier"/>
              </a:rPr>
              <a:t>)</a:t>
            </a:r>
            <a:br>
              <a:rPr dirty="0"/>
            </a:br>
            <a:r>
              <a:rPr dirty="0" err="1">
                <a:solidFill>
                  <a:srgbClr val="06287E"/>
                </a:solidFill>
                <a:latin typeface="Courier"/>
              </a:rPr>
              <a:t>grid.arrange</a:t>
            </a:r>
            <a:r>
              <a:rPr dirty="0">
                <a:latin typeface="Courier"/>
              </a:rPr>
              <a:t>(g1,g2,g3,g4)</a:t>
            </a:r>
            <a:endParaRPr lang="en-GB" dirty="0">
              <a:latin typeface="Courier"/>
            </a:endParaRPr>
          </a:p>
          <a:p>
            <a:pPr lvl="0" indent="0">
              <a:buNone/>
            </a:pPr>
            <a:endParaRPr dirty="0">
              <a:latin typeface="Courier"/>
            </a:endParaRPr>
          </a:p>
        </p:txBody>
      </p:sp>
      <p:pic>
        <p:nvPicPr>
          <p:cNvPr id="3" name="Picture 1" descr="MLW_KUHeS_RandStatistics_2026_Session3_files/figure-pptx/unnamed-chunk-7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417906" y="1676400"/>
            <a:ext cx="6172200" cy="3467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DD33D4-F2B4-4E27-98BD-BC9272834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5CB42-CF14-4293-8971-6DCD1AAE8BE7}" type="slidenum">
              <a:rPr lang="en-GB" smtClean="0"/>
              <a:t>29</a:t>
            </a:fld>
            <a:endParaRPr lang="en-GB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A89D5-560C-4369-A313-7C24EDF02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Preliminaries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88BC91F-1C76-43AE-8B2A-956D48B768B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pPr lvl="0"/>
                <a:r>
                  <a:rPr dirty="0"/>
                  <a:t>Certificates of attendance</a:t>
                </a:r>
              </a:p>
              <a:p>
                <a:pPr lvl="1"/>
                <a:r>
                  <a:rPr dirty="0"/>
                  <a:t>You need to attend all 6 sessions.</a:t>
                </a:r>
              </a:p>
              <a:p>
                <a:pPr lvl="1"/>
                <a:r>
                  <a:rPr dirty="0"/>
                  <a:t>Sign in &amp; check spelling of name on the sign-in sheet!</a:t>
                </a:r>
              </a:p>
              <a:p>
                <a:pPr lvl="1"/>
                <a:r>
                  <a:rPr dirty="0"/>
                  <a:t>Only issued if paid-up and in exchange for completed feedback form.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>
                          <a:latin typeface="Cambria Math" panose="02040503050406030204" pitchFamily="18" charset="0"/>
                        </a:rPr>
                        <m:t> </m:t>
                      </m:r>
                    </m:oMath>
                  </m:oMathPara>
                </a14:m>
                <a:endParaRPr dirty="0"/>
              </a:p>
              <a:p>
                <a:pPr lvl="0"/>
                <a:r>
                  <a:rPr dirty="0"/>
                  <a:t>Course website / GitHub: </a:t>
                </a:r>
                <a:r>
                  <a:rPr dirty="0">
                    <a:hlinkClick r:id="rId2"/>
                  </a:rPr>
                  <a:t>https://github.com/mlw-stats/R_And_Statistics_Training_2026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>
                          <a:latin typeface="Cambria Math" panose="02040503050406030204" pitchFamily="18" charset="0"/>
                        </a:rPr>
                        <m:t> </m:t>
                      </m:r>
                    </m:oMath>
                  </m:oMathPara>
                </a14:m>
                <a:endParaRPr dirty="0">
                  <a:hlinkClick r:id="rId2"/>
                </a:endParaRPr>
              </a:p>
              <a:p>
                <a:pPr lvl="0"/>
                <a:r>
                  <a:rPr dirty="0"/>
                  <a:t>Office hours</a:t>
                </a:r>
              </a:p>
              <a:p>
                <a:pPr lvl="1"/>
                <a:r>
                  <a:rPr b="1" dirty="0"/>
                  <a:t>Vester</a:t>
                </a:r>
                <a:r>
                  <a:rPr dirty="0"/>
                  <a:t> - Mondays @ 2pm; </a:t>
                </a:r>
                <a:r>
                  <a:rPr b="1" dirty="0"/>
                  <a:t>Kapeni Meeting 1</a:t>
                </a:r>
              </a:p>
              <a:p>
                <a:pPr lvl="1"/>
                <a:r>
                  <a:rPr b="1" dirty="0"/>
                  <a:t>Eva</a:t>
                </a:r>
                <a:r>
                  <a:rPr dirty="0"/>
                  <a:t> - Tuesdays @ 2pm; </a:t>
                </a:r>
                <a:r>
                  <a:rPr b="1" dirty="0"/>
                  <a:t>Creator Ground Floor</a:t>
                </a:r>
              </a:p>
              <a:p>
                <a:pPr lvl="1"/>
                <a:r>
                  <a:rPr b="1" dirty="0"/>
                  <a:t>Marc</a:t>
                </a:r>
                <a:r>
                  <a:rPr dirty="0"/>
                  <a:t> - Thursdays @ 9am; </a:t>
                </a:r>
                <a:r>
                  <a:rPr b="1" dirty="0"/>
                  <a:t>Kapeni Meeting 2</a:t>
                </a:r>
              </a:p>
              <a:p>
                <a:pPr lvl="1"/>
                <a:r>
                  <a:rPr b="1" dirty="0"/>
                  <a:t>Jessie</a:t>
                </a:r>
                <a:r>
                  <a:rPr dirty="0"/>
                  <a:t> - Mondays @ 3pm; </a:t>
                </a:r>
                <a:r>
                  <a:rPr b="1" dirty="0"/>
                  <a:t>Kapeni Hurdle 1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>
                          <a:latin typeface="Cambria Math" panose="02040503050406030204" pitchFamily="18" charset="0"/>
                        </a:rPr>
                        <m:t> </m:t>
                      </m:r>
                    </m:oMath>
                  </m:oMathPara>
                </a14:m>
                <a:endParaRPr b="1" dirty="0"/>
              </a:p>
              <a:p>
                <a:pPr lvl="0"/>
                <a:r>
                  <a:rPr dirty="0"/>
                  <a:t>Housekeeping</a:t>
                </a:r>
              </a:p>
              <a:p>
                <a:pPr lvl="1"/>
                <a:r>
                  <a:rPr dirty="0"/>
                  <a:t>Refreshments (no lunch - sorry)</a:t>
                </a:r>
              </a:p>
              <a:p>
                <a:pPr lvl="1"/>
                <a:r>
                  <a:rPr dirty="0"/>
                  <a:t>Fire exits &amp; bathrooms</a:t>
                </a:r>
                <a:endParaRPr lang="en-GB" dirty="0"/>
              </a:p>
              <a:p>
                <a:pPr marL="457200" lvl="1" indent="0">
                  <a:buNone/>
                </a:pPr>
                <a:endParaRPr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88BC91F-1C76-43AE-8B2A-956D48B768B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603" t="-2439"/>
                </a:stretch>
              </a:blipFill>
            </p:spPr>
            <p:txBody>
              <a:bodyPr/>
              <a:lstStyle/>
              <a:p>
                <a:r>
                  <a:rPr lang="en-MW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3F998A-2A5E-471F-9FEB-2559B0A7F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5CB42-CF14-4293-8971-6DCD1AAE8BE7}" type="slidenum">
              <a:rPr lang="en-GB" smtClean="0"/>
              <a:t>3</a:t>
            </a:fld>
            <a:endParaRPr lang="en-GB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A89D5-560C-4369-A313-7C24EDF02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Common distributions: Bernoulli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BC91F-1C76-43AE-8B2A-956D48B768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14:m xmlns:a14="http://schemas.microsoft.com/office/drawing/2010/main">
              <m:oMath xmlns:m="http://schemas.openxmlformats.org/officeDocument/2006/math">
                <m:r>
                  <a:rPr>
                    <a:latin typeface="Cambria Math" panose="02040503050406030204" pitchFamily="18" charset="0"/>
                  </a:rPr>
                  <m:t>𝑋</m:t>
                </m:r>
                <m:r>
                  <a:rPr>
                    <a:latin typeface="Cambria Math" panose="02040503050406030204" pitchFamily="18" charset="0"/>
                  </a:rPr>
                  <m:t>∼</m:t>
                </m:r>
                <m:r>
                  <m:rPr>
                    <m:nor/>
                  </m:rPr>
                  <a:rPr/>
                  <m:t> </m:t>
                </m:r>
                <m:r>
                  <m:rPr>
                    <m:nor/>
                  </m:rPr>
                  <a:rPr/>
                  <m:t>Bern</m:t>
                </m:r>
                <m:d>
                  <m:dPr>
                    <m:ctrlPr>
                      <a:rPr i="1">
                        <a:latin typeface="Cambria Math" panose="02040503050406030204" pitchFamily="18" charset="0"/>
                      </a:rPr>
                    </m:ctrlPr>
                  </m:dPr>
                  <m:e>
                    <m:r>
                      <a:rPr>
                        <a:latin typeface="Cambria Math" panose="02040503050406030204" pitchFamily="18" charset="0"/>
                      </a:rPr>
                      <m:t>𝑝</m:t>
                    </m:r>
                  </m:e>
                </m:d>
              </m:oMath>
            </a14:m>
            <a:r>
              <a:t> if</a:t>
            </a:r>
          </a:p>
          <a:p>
            <a:pPr marL="0" lvl="0" indent="0">
              <a:buNone/>
            </a:pPr>
            <a14:m xmlns:a14="http://schemas.microsoft.com/office/drawing/2010/main">
              <m:oMathPara xmlns:m="http://schemas.openxmlformats.org/officeDocument/2006/math">
                <m:oMathParaPr>
                  <m:jc m:val="center"/>
                </m:oMathParaPr>
                <m:oMath xmlns:m="http://schemas.openxmlformats.org/officeDocument/2006/math">
                  <m:r>
                    <a:rPr>
                      <a:latin typeface="Cambria Math" panose="02040503050406030204" pitchFamily="18" charset="0"/>
                    </a:rPr>
                    <m:t>𝑃</m:t>
                  </m:r>
                  <m:d>
                    <m:dPr>
                      <m:ctrlPr>
                        <a:rPr i="1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>
                          <a:latin typeface="Cambria Math" panose="02040503050406030204" pitchFamily="18" charset="0"/>
                        </a:rPr>
                        <m:t>=</m:t>
                      </m:r>
                      <m:r>
                        <a:rPr>
                          <a:latin typeface="Cambria Math" panose="02040503050406030204" pitchFamily="18" charset="0"/>
                        </a:rPr>
                        <m:t>𝑥</m:t>
                      </m:r>
                    </m:e>
                  </m:d>
                  <m:r>
                    <a:rPr>
                      <a:latin typeface="Cambria Math" panose="02040503050406030204" pitchFamily="18" charset="0"/>
                    </a:rPr>
                    <m:t>=</m:t>
                  </m:r>
                  <m:d>
                    <m:dPr>
                      <m:begChr m:val="{"/>
                      <m:endChr m:val=""/>
                      <m:ctrlPr>
                        <a:rPr i="1">
                          <a:latin typeface="Cambria Math" panose="02040503050406030204" pitchFamily="18" charset="0"/>
                        </a:rPr>
                      </m:ctrlPr>
                    </m:dPr>
                    <m:e>
                      <m:m>
                        <m:mPr>
                          <m:plcHide m:val="on"/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a:rPr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e>
                            <m:r>
                              <m:rPr>
                                <m:nor/>
                              </m:rPr>
                              <a:rPr/>
                              <m:t> </m:t>
                            </m:r>
                            <m:r>
                              <m:rPr>
                                <m:nor/>
                              </m:rPr>
                              <a:rPr/>
                              <m:t>if</m:t>
                            </m:r>
                            <m:r>
                              <m:rPr>
                                <m:nor/>
                              </m:rPr>
                              <a:rPr/>
                              <m:t> </m:t>
                            </m:r>
                            <m:r>
                              <a:rPr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>
                                <a:latin typeface="Cambria Math" panose="02040503050406030204" pitchFamily="18" charset="0"/>
                              </a:rPr>
                              <m:t>=1</m:t>
                            </m:r>
                          </m:e>
                        </m:mr>
                        <m:mr>
                          <m:e>
                            <m:r>
                              <a:rPr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e>
                            <m:r>
                              <m:rPr>
                                <m:nor/>
                              </m:rPr>
                              <a:rPr/>
                              <m:t> </m:t>
                            </m:r>
                            <m:r>
                              <m:rPr>
                                <m:nor/>
                              </m:rPr>
                              <a:rPr/>
                              <m:t>if</m:t>
                            </m:r>
                            <m:r>
                              <m:rPr>
                                <m:nor/>
                              </m:rPr>
                              <a:rPr/>
                              <m:t> </m:t>
                            </m:r>
                            <m:r>
                              <a:rPr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>
                                <a:latin typeface="Cambria Math" panose="02040503050406030204" pitchFamily="18" charset="0"/>
                              </a:rPr>
                              <m:t>=0</m:t>
                            </m:r>
                          </m:e>
                        </m:mr>
                        <m:mr>
                          <m:e>
                            <m:r>
                              <a:rPr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m:rPr>
                                <m:nor/>
                              </m:rPr>
                              <a:rPr/>
                              <m:t> </m:t>
                            </m:r>
                            <m:r>
                              <m:rPr>
                                <m:nor/>
                              </m:rPr>
                              <a:rPr/>
                              <m:t>otherwise</m:t>
                            </m:r>
                          </m:e>
                        </m:mr>
                      </m:m>
                    </m:e>
                  </m:d>
                </m:oMath>
              </m:oMathPara>
            </a14:m>
            <a:endParaRPr/>
          </a:p>
          <a:p>
            <a:pPr marL="0" lvl="0" indent="0">
              <a:buNone/>
            </a:pPr>
            <a14:m xmlns:a14="http://schemas.microsoft.com/office/drawing/2010/main">
              <m:oMathPara xmlns:m="http://schemas.openxmlformats.org/officeDocument/2006/math">
                <m:oMathParaPr>
                  <m:jc m:val="center"/>
                </m:oMathParaPr>
                <m:oMath xmlns:m="http://schemas.openxmlformats.org/officeDocument/2006/math">
                  <m:r>
                    <a:rPr>
                      <a:latin typeface="Cambria Math" panose="02040503050406030204" pitchFamily="18" charset="0"/>
                    </a:rPr>
                    <m:t> </m:t>
                  </m:r>
                </m:oMath>
              </m:oMathPara>
            </a14:m>
            <a:endParaRPr/>
          </a:p>
          <a:p>
            <a:pPr marL="0" lvl="0" indent="0">
              <a:buNone/>
            </a:pPr>
            <a14:m xmlns:a14="http://schemas.microsoft.com/office/drawing/2010/main">
              <m:oMathPara xmlns:m="http://schemas.openxmlformats.org/officeDocument/2006/math">
                <m:oMathParaPr>
                  <m:jc m:val="center"/>
                </m:oMathParaPr>
                <m:oMath xmlns:m="http://schemas.openxmlformats.org/officeDocument/2006/math">
                  <m:r>
                    <a:rPr>
                      <a:latin typeface="Cambria Math" panose="02040503050406030204" pitchFamily="18" charset="0"/>
                    </a:rPr>
                    <m:t>𝐸</m:t>
                  </m:r>
                  <m:d>
                    <m:dPr>
                      <m:ctrlPr>
                        <a:rPr i="1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>
                          <a:latin typeface="Cambria Math" panose="02040503050406030204" pitchFamily="18" charset="0"/>
                        </a:rPr>
                        <m:t>𝑋</m:t>
                      </m:r>
                    </m:e>
                  </m:d>
                  <m:r>
                    <a:rPr>
                      <a:latin typeface="Cambria Math" panose="02040503050406030204" pitchFamily="18" charset="0"/>
                    </a:rPr>
                    <m:t>=</m:t>
                  </m:r>
                  <m:r>
                    <a:rPr>
                      <a:latin typeface="Cambria Math" panose="02040503050406030204" pitchFamily="18" charset="0"/>
                    </a:rPr>
                    <m:t>𝑝</m:t>
                  </m:r>
                  <m:r>
                    <a:rPr>
                      <a:latin typeface="Cambria Math" panose="02040503050406030204" pitchFamily="18" charset="0"/>
                    </a:rPr>
                    <m:t>, </m:t>
                  </m:r>
                  <m:r>
                    <a:rPr>
                      <a:latin typeface="Cambria Math" panose="02040503050406030204" pitchFamily="18" charset="0"/>
                    </a:rPr>
                    <m:t>𝑉𝑎𝑟</m:t>
                  </m:r>
                  <m:d>
                    <m:dPr>
                      <m:ctrlPr>
                        <a:rPr i="1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>
                          <a:latin typeface="Cambria Math" panose="02040503050406030204" pitchFamily="18" charset="0"/>
                        </a:rPr>
                        <m:t>𝑋</m:t>
                      </m:r>
                    </m:e>
                  </m:d>
                  <m:r>
                    <a:rPr>
                      <a:latin typeface="Cambria Math" panose="02040503050406030204" pitchFamily="18" charset="0"/>
                    </a:rPr>
                    <m:t>=</m:t>
                  </m:r>
                  <m:r>
                    <a:rPr>
                      <a:latin typeface="Cambria Math" panose="02040503050406030204" pitchFamily="18" charset="0"/>
                    </a:rPr>
                    <m:t>𝑝</m:t>
                  </m:r>
                  <m:d>
                    <m:dPr>
                      <m:ctrlPr>
                        <a:rPr i="1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>
                          <a:latin typeface="Cambria Math" panose="02040503050406030204" pitchFamily="18" charset="0"/>
                        </a:rPr>
                        <m:t>1−</m:t>
                      </m:r>
                      <m:r>
                        <a:rPr>
                          <a:latin typeface="Cambria Math" panose="02040503050406030204" pitchFamily="18" charset="0"/>
                        </a:rPr>
                        <m:t>𝑝</m:t>
                      </m:r>
                    </m:e>
                  </m:d>
                </m:oMath>
              </m:oMathPara>
            </a14:m>
            <a:endParaRPr/>
          </a:p>
          <a:p>
            <a:pPr marL="0" lvl="0" indent="0">
              <a:buNone/>
            </a:pPr>
            <a14:m xmlns:a14="http://schemas.microsoft.com/office/drawing/2010/main">
              <m:oMathPara xmlns:m="http://schemas.openxmlformats.org/officeDocument/2006/math">
                <m:oMathParaPr>
                  <m:jc m:val="center"/>
                </m:oMathParaPr>
                <m:oMath xmlns:m="http://schemas.openxmlformats.org/officeDocument/2006/math">
                  <m:r>
                    <a:rPr>
                      <a:latin typeface="Cambria Math" panose="02040503050406030204" pitchFamily="18" charset="0"/>
                    </a:rPr>
                    <m:t> </m:t>
                  </m:r>
                </m:oMath>
              </m:oMathPara>
            </a14:m>
            <a:endParaRPr/>
          </a:p>
          <a:p>
            <a:pPr marL="0" lvl="0" indent="0">
              <a:buNone/>
            </a:pPr>
            <a:r>
              <a:rPr b="1"/>
              <a:t>This distribution occurs when there are only 2 outcomes, one of which occurs with probability </a:t>
            </a:r>
            <a14:m xmlns:a14="http://schemas.microsoft.com/office/drawing/2010/main">
              <m:oMath xmlns:m="http://schemas.openxmlformats.org/officeDocument/2006/math">
                <m:r>
                  <a:rPr>
                    <a:latin typeface="Cambria Math" panose="02040503050406030204" pitchFamily="18" charset="0"/>
                  </a:rPr>
                  <m:t>𝑝</m:t>
                </m:r>
              </m:oMath>
            </a14:m>
            <a:r>
              <a:rPr b="1"/>
              <a:t>.</a:t>
            </a:r>
          </a:p>
          <a:p>
            <a:pPr marL="0" lvl="0" indent="0">
              <a:buNone/>
            </a:pPr>
            <a:r>
              <a:t>Example:</a:t>
            </a:r>
          </a:p>
          <a:p>
            <a:pPr marL="0" lvl="0" indent="0">
              <a:buNone/>
            </a:pPr>
            <a:r>
              <a:t>Coin tossing experiment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3F998A-2A5E-471F-9FEB-2559B0A7F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5CB42-CF14-4293-8971-6DCD1AAE8BE7}" type="slidenum">
              <a:rPr lang="en-GB" smtClean="0"/>
              <a:t>30</a:t>
            </a:fld>
            <a:endParaRPr lang="en-GB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C315F-F711-43BA-8C23-8D50769E3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6814459" cy="796247"/>
          </a:xfrm>
        </p:spPr>
        <p:txBody>
          <a:bodyPr/>
          <a:lstStyle/>
          <a:p>
            <a:pPr marL="0" lvl="0" indent="0">
              <a:buNone/>
            </a:pPr>
            <a:r>
              <a:rPr dirty="0"/>
              <a:t>Common distributions: Bernoulli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C278EB-CD3C-4569-8B41-D3DDD3B400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39048" y="1530849"/>
            <a:ext cx="4432978" cy="4695289"/>
          </a:xfrm>
        </p:spPr>
        <p:txBody>
          <a:bodyPr>
            <a:normAutofit fontScale="92500" lnSpcReduction="10000"/>
          </a:bodyPr>
          <a:lstStyle/>
          <a:p>
            <a:pPr lvl="0" indent="0">
              <a:buNone/>
            </a:pPr>
            <a:r>
              <a:rPr dirty="0" err="1">
                <a:latin typeface="Courier"/>
              </a:rPr>
              <a:t>plotBern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b="1" dirty="0">
                <a:solidFill>
                  <a:srgbClr val="007020"/>
                </a:solidFill>
                <a:latin typeface="Courier"/>
              </a:rPr>
              <a:t>function</a:t>
            </a:r>
            <a:r>
              <a:rPr dirty="0">
                <a:latin typeface="Courier"/>
              </a:rPr>
              <a:t>(</a:t>
            </a:r>
            <a:r>
              <a:rPr dirty="0" err="1">
                <a:latin typeface="Courier"/>
              </a:rPr>
              <a:t>p,col</a:t>
            </a:r>
            <a:r>
              <a:rPr dirty="0">
                <a:latin typeface="Courier"/>
              </a:rPr>
              <a:t>){</a:t>
            </a:r>
            <a:br>
              <a:rPr dirty="0"/>
            </a:br>
            <a:r>
              <a:rPr dirty="0">
                <a:latin typeface="Courier"/>
              </a:rPr>
              <a:t>  x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solidFill>
                  <a:srgbClr val="06287E"/>
                </a:solidFill>
                <a:latin typeface="Courier"/>
              </a:rPr>
              <a:t>seq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A070"/>
                </a:solidFill>
                <a:latin typeface="Courier"/>
              </a:rPr>
              <a:t>0</a:t>
            </a:r>
            <a:r>
              <a:rPr dirty="0">
                <a:latin typeface="Courier"/>
              </a:rPr>
              <a:t>,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latin typeface="Courier"/>
              </a:rPr>
              <a:t>,</a:t>
            </a:r>
            <a:r>
              <a:rPr dirty="0">
                <a:solidFill>
                  <a:srgbClr val="7D9029"/>
                </a:solidFill>
                <a:latin typeface="Courier"/>
              </a:rPr>
              <a:t>by=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latin typeface="Courier"/>
              </a:rPr>
              <a:t>)</a:t>
            </a:r>
            <a:br>
              <a:rPr dirty="0"/>
            </a:br>
            <a:r>
              <a:rPr dirty="0">
                <a:latin typeface="Courier"/>
              </a:rPr>
              <a:t>  </a:t>
            </a:r>
            <a:r>
              <a:rPr dirty="0" err="1">
                <a:latin typeface="Courier"/>
              </a:rPr>
              <a:t>px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 err="1">
                <a:solidFill>
                  <a:srgbClr val="06287E"/>
                </a:solidFill>
                <a:latin typeface="Courier"/>
              </a:rPr>
              <a:t>dbinom</a:t>
            </a:r>
            <a:r>
              <a:rPr dirty="0">
                <a:latin typeface="Courier"/>
              </a:rPr>
              <a:t>(</a:t>
            </a:r>
            <a:r>
              <a:rPr dirty="0" err="1">
                <a:latin typeface="Courier"/>
              </a:rPr>
              <a:t>x,</a:t>
            </a:r>
            <a:r>
              <a:rPr dirty="0" err="1">
                <a:solidFill>
                  <a:srgbClr val="7D9029"/>
                </a:solidFill>
                <a:latin typeface="Courier"/>
              </a:rPr>
              <a:t>size</a:t>
            </a:r>
            <a:r>
              <a:rPr dirty="0">
                <a:solidFill>
                  <a:srgbClr val="7D9029"/>
                </a:solidFill>
                <a:latin typeface="Courier"/>
              </a:rPr>
              <a:t>=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latin typeface="Courier"/>
              </a:rPr>
              <a:t>,</a:t>
            </a:r>
            <a:r>
              <a:rPr dirty="0">
                <a:solidFill>
                  <a:srgbClr val="7D9029"/>
                </a:solidFill>
                <a:latin typeface="Courier"/>
              </a:rPr>
              <a:t>prob=</a:t>
            </a:r>
            <a:r>
              <a:rPr dirty="0">
                <a:latin typeface="Courier"/>
              </a:rPr>
              <a:t>p)</a:t>
            </a:r>
            <a:br>
              <a:rPr dirty="0"/>
            </a:br>
            <a:r>
              <a:rPr dirty="0">
                <a:latin typeface="Courier"/>
              </a:rPr>
              <a:t>  </a:t>
            </a:r>
            <a:r>
              <a:rPr dirty="0" err="1">
                <a:latin typeface="Courier"/>
              </a:rPr>
              <a:t>df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 err="1">
                <a:solidFill>
                  <a:srgbClr val="06287E"/>
                </a:solidFill>
                <a:latin typeface="Courier"/>
              </a:rPr>
              <a:t>tibble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7D9029"/>
                </a:solidFill>
                <a:latin typeface="Courier"/>
              </a:rPr>
              <a:t>x=</a:t>
            </a:r>
            <a:r>
              <a:rPr dirty="0" err="1">
                <a:latin typeface="Courier"/>
              </a:rPr>
              <a:t>x,</a:t>
            </a:r>
            <a:r>
              <a:rPr dirty="0" err="1">
                <a:solidFill>
                  <a:srgbClr val="7D9029"/>
                </a:solidFill>
                <a:latin typeface="Courier"/>
              </a:rPr>
              <a:t>px</a:t>
            </a:r>
            <a:r>
              <a:rPr dirty="0">
                <a:solidFill>
                  <a:srgbClr val="7D9029"/>
                </a:solidFill>
                <a:latin typeface="Courier"/>
              </a:rPr>
              <a:t>=</a:t>
            </a:r>
            <a:r>
              <a:rPr dirty="0" err="1">
                <a:latin typeface="Courier"/>
              </a:rPr>
              <a:t>px</a:t>
            </a:r>
            <a:r>
              <a:rPr dirty="0">
                <a:latin typeface="Courier"/>
              </a:rPr>
              <a:t>)</a:t>
            </a:r>
            <a:br>
              <a:rPr dirty="0"/>
            </a:br>
            <a:r>
              <a:rPr dirty="0">
                <a:latin typeface="Courier"/>
              </a:rPr>
              <a:t>  </a:t>
            </a:r>
            <a:br>
              <a:rPr dirty="0"/>
            </a:br>
            <a:r>
              <a:rPr dirty="0">
                <a:latin typeface="Courier"/>
              </a:rPr>
              <a:t>  g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 err="1">
                <a:solidFill>
                  <a:srgbClr val="06287E"/>
                </a:solidFill>
                <a:latin typeface="Courier"/>
              </a:rPr>
              <a:t>ggplot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7D9029"/>
                </a:solidFill>
                <a:latin typeface="Courier"/>
              </a:rPr>
              <a:t>data=</a:t>
            </a:r>
            <a:r>
              <a:rPr dirty="0" err="1">
                <a:latin typeface="Courier"/>
              </a:rPr>
              <a:t>df,</a:t>
            </a:r>
            <a:r>
              <a:rPr dirty="0" err="1">
                <a:solidFill>
                  <a:srgbClr val="7D9029"/>
                </a:solidFill>
                <a:latin typeface="Courier"/>
              </a:rPr>
              <a:t>mapping</a:t>
            </a:r>
            <a:r>
              <a:rPr dirty="0">
                <a:solidFill>
                  <a:srgbClr val="7D9029"/>
                </a:solidFill>
                <a:latin typeface="Courier"/>
              </a:rPr>
              <a:t>=</a:t>
            </a:r>
            <a:r>
              <a:rPr dirty="0" err="1">
                <a:solidFill>
                  <a:srgbClr val="06287E"/>
                </a:solidFill>
                <a:latin typeface="Courier"/>
              </a:rPr>
              <a:t>aes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7D9029"/>
                </a:solidFill>
                <a:latin typeface="Courier"/>
              </a:rPr>
              <a:t>x=</a:t>
            </a:r>
            <a:r>
              <a:rPr dirty="0" err="1">
                <a:latin typeface="Courier"/>
              </a:rPr>
              <a:t>x,</a:t>
            </a:r>
            <a:r>
              <a:rPr dirty="0" err="1">
                <a:solidFill>
                  <a:srgbClr val="7D9029"/>
                </a:solidFill>
                <a:latin typeface="Courier"/>
              </a:rPr>
              <a:t>y</a:t>
            </a:r>
            <a:r>
              <a:rPr dirty="0">
                <a:solidFill>
                  <a:srgbClr val="7D9029"/>
                </a:solidFill>
                <a:latin typeface="Courier"/>
              </a:rPr>
              <a:t>=</a:t>
            </a:r>
            <a:r>
              <a:rPr dirty="0" err="1">
                <a:latin typeface="Courier"/>
              </a:rPr>
              <a:t>px</a:t>
            </a:r>
            <a:r>
              <a:rPr dirty="0">
                <a:latin typeface="Courier"/>
              </a:rPr>
              <a:t>)) </a:t>
            </a:r>
            <a:r>
              <a:rPr dirty="0">
                <a:solidFill>
                  <a:srgbClr val="4070A0"/>
                </a:solidFill>
                <a:latin typeface="Courier"/>
              </a:rPr>
              <a:t>+</a:t>
            </a:r>
            <a:br>
              <a:rPr dirty="0"/>
            </a:br>
            <a:r>
              <a:rPr dirty="0">
                <a:latin typeface="Courier"/>
              </a:rPr>
              <a:t>    </a:t>
            </a:r>
            <a:r>
              <a:rPr dirty="0" err="1">
                <a:solidFill>
                  <a:srgbClr val="06287E"/>
                </a:solidFill>
                <a:latin typeface="Courier"/>
              </a:rPr>
              <a:t>geom_bar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7D9029"/>
                </a:solidFill>
                <a:latin typeface="Courier"/>
              </a:rPr>
              <a:t>stat=</a:t>
            </a:r>
            <a:r>
              <a:rPr dirty="0">
                <a:solidFill>
                  <a:srgbClr val="4070A0"/>
                </a:solidFill>
                <a:latin typeface="Courier"/>
              </a:rPr>
              <a:t>"</a:t>
            </a:r>
            <a:r>
              <a:rPr dirty="0" err="1">
                <a:solidFill>
                  <a:srgbClr val="4070A0"/>
                </a:solidFill>
                <a:latin typeface="Courier"/>
              </a:rPr>
              <a:t>identity"</a:t>
            </a:r>
            <a:r>
              <a:rPr dirty="0" err="1">
                <a:latin typeface="Courier"/>
              </a:rPr>
              <a:t>,</a:t>
            </a:r>
            <a:r>
              <a:rPr dirty="0" err="1">
                <a:solidFill>
                  <a:srgbClr val="7D9029"/>
                </a:solidFill>
                <a:latin typeface="Courier"/>
              </a:rPr>
              <a:t>fill</a:t>
            </a:r>
            <a:r>
              <a:rPr dirty="0">
                <a:solidFill>
                  <a:srgbClr val="7D9029"/>
                </a:solidFill>
                <a:latin typeface="Courier"/>
              </a:rPr>
              <a:t>=</a:t>
            </a:r>
            <a:r>
              <a:rPr dirty="0">
                <a:latin typeface="Courier"/>
              </a:rPr>
              <a:t>col) </a:t>
            </a:r>
            <a:r>
              <a:rPr dirty="0">
                <a:solidFill>
                  <a:srgbClr val="4070A0"/>
                </a:solidFill>
                <a:latin typeface="Courier"/>
              </a:rPr>
              <a:t>+</a:t>
            </a:r>
            <a:br>
              <a:rPr dirty="0"/>
            </a:br>
            <a:r>
              <a:rPr dirty="0">
                <a:latin typeface="Courier"/>
              </a:rPr>
              <a:t>    </a:t>
            </a:r>
            <a:r>
              <a:rPr dirty="0" err="1">
                <a:solidFill>
                  <a:srgbClr val="06287E"/>
                </a:solidFill>
                <a:latin typeface="Courier"/>
              </a:rPr>
              <a:t>ylab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70A0"/>
                </a:solidFill>
                <a:latin typeface="Courier"/>
              </a:rPr>
              <a:t>"P(X=x)"</a:t>
            </a:r>
            <a:r>
              <a:rPr dirty="0">
                <a:latin typeface="Courier"/>
              </a:rPr>
              <a:t>) </a:t>
            </a:r>
            <a:r>
              <a:rPr dirty="0">
                <a:solidFill>
                  <a:srgbClr val="4070A0"/>
                </a:solidFill>
                <a:latin typeface="Courier"/>
              </a:rPr>
              <a:t>+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6287E"/>
                </a:solidFill>
                <a:latin typeface="Courier"/>
              </a:rPr>
              <a:t>theme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7D9029"/>
                </a:solidFill>
                <a:latin typeface="Courier"/>
              </a:rPr>
              <a:t>text =</a:t>
            </a:r>
            <a:r>
              <a:rPr dirty="0">
                <a:latin typeface="Courier"/>
              </a:rPr>
              <a:t> </a:t>
            </a:r>
            <a:r>
              <a:rPr dirty="0" err="1">
                <a:solidFill>
                  <a:srgbClr val="06287E"/>
                </a:solidFill>
                <a:latin typeface="Courier"/>
              </a:rPr>
              <a:t>element_text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7D9029"/>
                </a:solidFill>
                <a:latin typeface="Courier"/>
              </a:rPr>
              <a:t>size=</a:t>
            </a:r>
            <a:r>
              <a:rPr dirty="0">
                <a:solidFill>
                  <a:srgbClr val="40A070"/>
                </a:solidFill>
                <a:latin typeface="Courier"/>
              </a:rPr>
              <a:t>20</a:t>
            </a:r>
            <a:r>
              <a:rPr dirty="0">
                <a:latin typeface="Courier"/>
              </a:rPr>
              <a:t>)) </a:t>
            </a:r>
            <a:r>
              <a:rPr dirty="0">
                <a:solidFill>
                  <a:srgbClr val="4070A0"/>
                </a:solidFill>
                <a:latin typeface="Courier"/>
              </a:rPr>
              <a:t>+</a:t>
            </a:r>
            <a:br>
              <a:rPr dirty="0"/>
            </a:br>
            <a:r>
              <a:rPr dirty="0">
                <a:latin typeface="Courier"/>
              </a:rPr>
              <a:t>    </a:t>
            </a:r>
            <a:r>
              <a:rPr dirty="0" err="1">
                <a:solidFill>
                  <a:srgbClr val="06287E"/>
                </a:solidFill>
                <a:latin typeface="Courier"/>
              </a:rPr>
              <a:t>ggtitle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06287E"/>
                </a:solidFill>
                <a:latin typeface="Courier"/>
              </a:rPr>
              <a:t>paste</a:t>
            </a:r>
            <a:r>
              <a:rPr dirty="0">
                <a:latin typeface="Courier"/>
              </a:rPr>
              <a:t>(</a:t>
            </a:r>
            <a:r>
              <a:rPr dirty="0" err="1">
                <a:solidFill>
                  <a:srgbClr val="7D9029"/>
                </a:solidFill>
                <a:latin typeface="Courier"/>
              </a:rPr>
              <a:t>sep</a:t>
            </a:r>
            <a:r>
              <a:rPr dirty="0">
                <a:solidFill>
                  <a:srgbClr val="7D9029"/>
                </a:solidFill>
                <a:latin typeface="Courier"/>
              </a:rPr>
              <a:t>=</a:t>
            </a:r>
            <a:r>
              <a:rPr dirty="0">
                <a:solidFill>
                  <a:srgbClr val="4070A0"/>
                </a:solidFill>
                <a:latin typeface="Courier"/>
              </a:rPr>
              <a:t>""</a:t>
            </a:r>
            <a:r>
              <a:rPr dirty="0">
                <a:latin typeface="Courier"/>
              </a:rPr>
              <a:t>,</a:t>
            </a:r>
            <a:r>
              <a:rPr dirty="0">
                <a:solidFill>
                  <a:srgbClr val="4070A0"/>
                </a:solidFill>
                <a:latin typeface="Courier"/>
              </a:rPr>
              <a:t>"Bernoulli with p="</a:t>
            </a:r>
            <a:r>
              <a:rPr dirty="0">
                <a:latin typeface="Courier"/>
              </a:rPr>
              <a:t>,p)) </a:t>
            </a:r>
            <a:r>
              <a:rPr dirty="0">
                <a:solidFill>
                  <a:srgbClr val="4070A0"/>
                </a:solidFill>
                <a:latin typeface="Courier"/>
              </a:rPr>
              <a:t>+</a:t>
            </a:r>
            <a:br>
              <a:rPr dirty="0"/>
            </a:br>
            <a:r>
              <a:rPr dirty="0">
                <a:latin typeface="Courier"/>
              </a:rPr>
              <a:t>    </a:t>
            </a:r>
            <a:r>
              <a:rPr dirty="0" err="1">
                <a:solidFill>
                  <a:srgbClr val="06287E"/>
                </a:solidFill>
                <a:latin typeface="Courier"/>
              </a:rPr>
              <a:t>scale_x_continuous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7D9029"/>
                </a:solidFill>
                <a:latin typeface="Courier"/>
              </a:rPr>
              <a:t>breaks=</a:t>
            </a:r>
            <a:r>
              <a:rPr dirty="0">
                <a:solidFill>
                  <a:srgbClr val="40A070"/>
                </a:solidFill>
                <a:latin typeface="Courier"/>
              </a:rPr>
              <a:t>0</a:t>
            </a:r>
            <a:r>
              <a:rPr dirty="0">
                <a:solidFill>
                  <a:srgbClr val="4070A0"/>
                </a:solidFill>
                <a:latin typeface="Courier"/>
              </a:rPr>
              <a:t>: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latin typeface="Courier"/>
              </a:rPr>
              <a:t>) </a:t>
            </a:r>
            <a:r>
              <a:rPr dirty="0">
                <a:solidFill>
                  <a:srgbClr val="4070A0"/>
                </a:solidFill>
                <a:latin typeface="Courier"/>
              </a:rPr>
              <a:t>+</a:t>
            </a:r>
            <a:br>
              <a:rPr dirty="0"/>
            </a:br>
            <a:r>
              <a:rPr dirty="0">
                <a:latin typeface="Courier"/>
              </a:rPr>
              <a:t>    </a:t>
            </a:r>
            <a:r>
              <a:rPr dirty="0" err="1">
                <a:solidFill>
                  <a:srgbClr val="06287E"/>
                </a:solidFill>
                <a:latin typeface="Courier"/>
              </a:rPr>
              <a:t>coord_cartesian</a:t>
            </a:r>
            <a:r>
              <a:rPr dirty="0">
                <a:latin typeface="Courier"/>
              </a:rPr>
              <a:t>(</a:t>
            </a:r>
            <a:r>
              <a:rPr dirty="0" err="1">
                <a:solidFill>
                  <a:srgbClr val="7D9029"/>
                </a:solidFill>
                <a:latin typeface="Courier"/>
              </a:rPr>
              <a:t>xlim</a:t>
            </a:r>
            <a:r>
              <a:rPr dirty="0">
                <a:solidFill>
                  <a:srgbClr val="7D9029"/>
                </a:solidFill>
                <a:latin typeface="Courier"/>
              </a:rPr>
              <a:t>=</a:t>
            </a:r>
            <a:r>
              <a:rPr dirty="0">
                <a:solidFill>
                  <a:srgbClr val="06287E"/>
                </a:solidFill>
                <a:latin typeface="Courier"/>
              </a:rPr>
              <a:t>c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70A0"/>
                </a:solidFill>
                <a:latin typeface="Courier"/>
              </a:rPr>
              <a:t>-</a:t>
            </a:r>
            <a:r>
              <a:rPr dirty="0">
                <a:solidFill>
                  <a:srgbClr val="40A070"/>
                </a:solidFill>
                <a:latin typeface="Courier"/>
              </a:rPr>
              <a:t>0.5</a:t>
            </a:r>
            <a:r>
              <a:rPr dirty="0">
                <a:latin typeface="Courier"/>
              </a:rPr>
              <a:t>,</a:t>
            </a:r>
            <a:r>
              <a:rPr dirty="0">
                <a:solidFill>
                  <a:srgbClr val="40A070"/>
                </a:solidFill>
                <a:latin typeface="Courier"/>
              </a:rPr>
              <a:t>1.5</a:t>
            </a:r>
            <a:r>
              <a:rPr dirty="0">
                <a:latin typeface="Courier"/>
              </a:rPr>
              <a:t>),</a:t>
            </a:r>
            <a:r>
              <a:rPr dirty="0" err="1">
                <a:solidFill>
                  <a:srgbClr val="7D9029"/>
                </a:solidFill>
                <a:latin typeface="Courier"/>
              </a:rPr>
              <a:t>ylim</a:t>
            </a:r>
            <a:r>
              <a:rPr dirty="0">
                <a:solidFill>
                  <a:srgbClr val="7D9029"/>
                </a:solidFill>
                <a:latin typeface="Courier"/>
              </a:rPr>
              <a:t>=</a:t>
            </a:r>
            <a:r>
              <a:rPr dirty="0">
                <a:solidFill>
                  <a:srgbClr val="06287E"/>
                </a:solidFill>
                <a:latin typeface="Courier"/>
              </a:rPr>
              <a:t>c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A070"/>
                </a:solidFill>
                <a:latin typeface="Courier"/>
              </a:rPr>
              <a:t>0</a:t>
            </a:r>
            <a:r>
              <a:rPr dirty="0">
                <a:latin typeface="Courier"/>
              </a:rPr>
              <a:t>,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latin typeface="Courier"/>
              </a:rPr>
              <a:t>))</a:t>
            </a:r>
            <a:br>
              <a:rPr dirty="0"/>
            </a:br>
            <a:r>
              <a:rPr dirty="0">
                <a:latin typeface="Courier"/>
              </a:rPr>
              <a:t>  </a:t>
            </a:r>
            <a:r>
              <a:rPr dirty="0">
                <a:solidFill>
                  <a:srgbClr val="06287E"/>
                </a:solidFill>
                <a:latin typeface="Courier"/>
              </a:rPr>
              <a:t>return</a:t>
            </a:r>
            <a:r>
              <a:rPr dirty="0">
                <a:latin typeface="Courier"/>
              </a:rPr>
              <a:t>(g)</a:t>
            </a:r>
            <a:br>
              <a:rPr dirty="0"/>
            </a:br>
            <a:r>
              <a:rPr dirty="0">
                <a:latin typeface="Courier"/>
              </a:rPr>
              <a:t>}</a:t>
            </a:r>
            <a:br>
              <a:rPr dirty="0"/>
            </a:br>
            <a:r>
              <a:rPr dirty="0">
                <a:latin typeface="Courier"/>
              </a:rPr>
              <a:t>  </a:t>
            </a:r>
            <a:br>
              <a:rPr dirty="0"/>
            </a:br>
            <a:r>
              <a:rPr dirty="0">
                <a:latin typeface="Courier"/>
              </a:rPr>
              <a:t>g1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 err="1">
                <a:solidFill>
                  <a:srgbClr val="06287E"/>
                </a:solidFill>
                <a:latin typeface="Courier"/>
              </a:rPr>
              <a:t>plotBern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A070"/>
                </a:solidFill>
                <a:latin typeface="Courier"/>
              </a:rPr>
              <a:t>0</a:t>
            </a:r>
            <a:r>
              <a:rPr dirty="0">
                <a:latin typeface="Courier"/>
              </a:rPr>
              <a:t>,</a:t>
            </a:r>
            <a:r>
              <a:rPr dirty="0">
                <a:solidFill>
                  <a:srgbClr val="4070A0"/>
                </a:solidFill>
                <a:latin typeface="Courier"/>
              </a:rPr>
              <a:t>"darkgrey"</a:t>
            </a:r>
            <a:r>
              <a:rPr dirty="0">
                <a:latin typeface="Courier"/>
              </a:rPr>
              <a:t>); g2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 err="1">
                <a:solidFill>
                  <a:srgbClr val="06287E"/>
                </a:solidFill>
                <a:latin typeface="Courier"/>
              </a:rPr>
              <a:t>plotBern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A070"/>
                </a:solidFill>
                <a:latin typeface="Courier"/>
              </a:rPr>
              <a:t>0.25</a:t>
            </a:r>
            <a:r>
              <a:rPr dirty="0">
                <a:latin typeface="Courier"/>
              </a:rPr>
              <a:t>,</a:t>
            </a:r>
            <a:r>
              <a:rPr dirty="0">
                <a:solidFill>
                  <a:srgbClr val="4070A0"/>
                </a:solidFill>
                <a:latin typeface="Courier"/>
              </a:rPr>
              <a:t>"steelblue"</a:t>
            </a:r>
            <a:r>
              <a:rPr dirty="0">
                <a:latin typeface="Courier"/>
              </a:rPr>
              <a:t>)</a:t>
            </a:r>
            <a:br>
              <a:rPr dirty="0"/>
            </a:br>
            <a:r>
              <a:rPr dirty="0">
                <a:latin typeface="Courier"/>
              </a:rPr>
              <a:t>g3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 err="1">
                <a:solidFill>
                  <a:srgbClr val="06287E"/>
                </a:solidFill>
                <a:latin typeface="Courier"/>
              </a:rPr>
              <a:t>plotBern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A070"/>
                </a:solidFill>
                <a:latin typeface="Courier"/>
              </a:rPr>
              <a:t>0.5</a:t>
            </a:r>
            <a:r>
              <a:rPr dirty="0">
                <a:latin typeface="Courier"/>
              </a:rPr>
              <a:t>,</a:t>
            </a:r>
            <a:r>
              <a:rPr dirty="0">
                <a:solidFill>
                  <a:srgbClr val="4070A0"/>
                </a:solidFill>
                <a:latin typeface="Courier"/>
              </a:rPr>
              <a:t>"salmon"</a:t>
            </a:r>
            <a:r>
              <a:rPr dirty="0">
                <a:latin typeface="Courier"/>
              </a:rPr>
              <a:t>); g4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 err="1">
                <a:solidFill>
                  <a:srgbClr val="06287E"/>
                </a:solidFill>
                <a:latin typeface="Courier"/>
              </a:rPr>
              <a:t>plotBern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A070"/>
                </a:solidFill>
                <a:latin typeface="Courier"/>
              </a:rPr>
              <a:t>0.9</a:t>
            </a:r>
            <a:r>
              <a:rPr dirty="0">
                <a:latin typeface="Courier"/>
              </a:rPr>
              <a:t>,</a:t>
            </a:r>
            <a:r>
              <a:rPr dirty="0">
                <a:solidFill>
                  <a:srgbClr val="4070A0"/>
                </a:solidFill>
                <a:latin typeface="Courier"/>
              </a:rPr>
              <a:t>"orange"</a:t>
            </a:r>
            <a:r>
              <a:rPr dirty="0">
                <a:latin typeface="Courier"/>
              </a:rPr>
              <a:t>)</a:t>
            </a:r>
            <a:br>
              <a:rPr dirty="0"/>
            </a:br>
            <a:r>
              <a:rPr dirty="0" err="1">
                <a:solidFill>
                  <a:srgbClr val="06287E"/>
                </a:solidFill>
                <a:latin typeface="Courier"/>
              </a:rPr>
              <a:t>grid.arrange</a:t>
            </a:r>
            <a:r>
              <a:rPr dirty="0">
                <a:latin typeface="Courier"/>
              </a:rPr>
              <a:t>(g1,g2,g3,g4)</a:t>
            </a:r>
            <a:endParaRPr lang="en-GB" dirty="0">
              <a:latin typeface="Courier"/>
            </a:endParaRPr>
          </a:p>
          <a:p>
            <a:pPr lvl="0" indent="0">
              <a:buNone/>
            </a:pPr>
            <a:endParaRPr dirty="0">
              <a:latin typeface="Courier"/>
            </a:endParaRPr>
          </a:p>
        </p:txBody>
      </p:sp>
      <p:pic>
        <p:nvPicPr>
          <p:cNvPr id="3" name="Picture 1" descr="MLW_KUHeS_RandStatistics_2026_Session3_files/figure-pptx/unnamed-chunk-8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387083" y="1676400"/>
            <a:ext cx="6172200" cy="3467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DD33D4-F2B4-4E27-98BD-BC9272834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5CB42-CF14-4293-8971-6DCD1AAE8BE7}" type="slidenum">
              <a:rPr lang="en-GB" smtClean="0"/>
              <a:t>31</a:t>
            </a:fld>
            <a:endParaRPr lang="en-GB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A89D5-560C-4369-A313-7C24EDF02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Common distributions: Bernoulli</a:t>
            </a:r>
          </a:p>
        </p:txBody>
      </p:sp>
      <p:pic>
        <p:nvPicPr>
          <p:cNvPr id="3" name="Picture 1" descr="dataAndSupportDocs/bernoulli.jp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241800" y="1816100"/>
            <a:ext cx="3708400" cy="415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838200" y="5969000"/>
            <a:ext cx="10515600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t>Jacob Bernoulli (public domain / Wikipedia)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3F998A-2A5E-471F-9FEB-2559B0A7F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5CB42-CF14-4293-8971-6DCD1AAE8BE7}" type="slidenum">
              <a:rPr lang="en-GB" smtClean="0"/>
              <a:t>32</a:t>
            </a:fld>
            <a:endParaRPr lang="en-GB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A89D5-560C-4369-A313-7C24EDF02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Common distributions: Binomial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BC91F-1C76-43AE-8B2A-956D48B768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14:m xmlns:a14="http://schemas.microsoft.com/office/drawing/2010/main">
              <m:oMath xmlns:m="http://schemas.openxmlformats.org/officeDocument/2006/math">
                <m:r>
                  <a:rPr>
                    <a:latin typeface="Cambria Math" panose="02040503050406030204" pitchFamily="18" charset="0"/>
                  </a:rPr>
                  <m:t>𝑋</m:t>
                </m:r>
                <m:r>
                  <a:rPr>
                    <a:latin typeface="Cambria Math" panose="02040503050406030204" pitchFamily="18" charset="0"/>
                  </a:rPr>
                  <m:t>∼</m:t>
                </m:r>
                <m:r>
                  <m:rPr>
                    <m:nor/>
                  </m:rPr>
                  <a:rPr/>
                  <m:t> </m:t>
                </m:r>
                <m:r>
                  <m:rPr>
                    <m:nor/>
                  </m:rPr>
                  <a:rPr/>
                  <m:t>Bin</m:t>
                </m:r>
                <m:d>
                  <m:dPr>
                    <m:ctrlPr>
                      <a:rPr i="1">
                        <a:latin typeface="Cambria Math" panose="02040503050406030204" pitchFamily="18" charset="0"/>
                      </a:rPr>
                    </m:ctrlPr>
                  </m:dPr>
                  <m:e>
                    <m:r>
                      <a:rPr>
                        <a:latin typeface="Cambria Math" panose="02040503050406030204" pitchFamily="18" charset="0"/>
                      </a:rPr>
                      <m:t>𝑛</m:t>
                    </m:r>
                    <m:r>
                      <a:rPr>
                        <a:latin typeface="Cambria Math" panose="02040503050406030204" pitchFamily="18" charset="0"/>
                      </a:rPr>
                      <m:t>,</m:t>
                    </m:r>
                    <m:r>
                      <a:rPr>
                        <a:latin typeface="Cambria Math" panose="02040503050406030204" pitchFamily="18" charset="0"/>
                      </a:rPr>
                      <m:t>𝑝</m:t>
                    </m:r>
                  </m:e>
                </m:d>
              </m:oMath>
            </a14:m>
            <a:r>
              <a:t> if</a:t>
            </a:r>
          </a:p>
          <a:p>
            <a:pPr marL="0" lvl="0" indent="0">
              <a:buNone/>
            </a:pPr>
            <a14:m xmlns:a14="http://schemas.microsoft.com/office/drawing/2010/main">
              <m:oMathPara xmlns:m="http://schemas.openxmlformats.org/officeDocument/2006/math">
                <m:oMathParaPr>
                  <m:jc m:val="center"/>
                </m:oMathParaPr>
                <m:oMath xmlns:m="http://schemas.openxmlformats.org/officeDocument/2006/math">
                  <m:r>
                    <a:rPr>
                      <a:latin typeface="Cambria Math" panose="02040503050406030204" pitchFamily="18" charset="0"/>
                    </a:rPr>
                    <m:t>𝑃</m:t>
                  </m:r>
                  <m:d>
                    <m:dPr>
                      <m:ctrlPr>
                        <a:rPr i="1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>
                          <a:latin typeface="Cambria Math" panose="02040503050406030204" pitchFamily="18" charset="0"/>
                        </a:rPr>
                        <m:t>=</m:t>
                      </m:r>
                      <m:r>
                        <a:rPr>
                          <a:latin typeface="Cambria Math" panose="02040503050406030204" pitchFamily="18" charset="0"/>
                        </a:rPr>
                        <m:t>𝑥</m:t>
                      </m:r>
                    </m:e>
                  </m:d>
                  <m:r>
                    <a:rPr>
                      <a:latin typeface="Cambria Math" panose="02040503050406030204" pitchFamily="18" charset="0"/>
                    </a:rPr>
                    <m:t>=</m:t>
                  </m:r>
                  <m:d>
                    <m:dPr>
                      <m:begChr m:val="{"/>
                      <m:endChr m:val=""/>
                      <m:ctrlPr>
                        <a:rPr i="1">
                          <a:latin typeface="Cambria Math" panose="02040503050406030204" pitchFamily="18" charset="0"/>
                        </a:rPr>
                      </m:ctrlPr>
                    </m:dPr>
                    <m:e>
                      <m:m>
                        <m:mPr>
                          <m:plcHide m:val="on"/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d>
                              <m:dPr>
                                <m:ctrlPr>
                                  <a:rPr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type m:val="noBar"/>
                                    <m:ctrlPr>
                                      <a:rPr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num>
                                  <m:den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den>
                                </m:f>
                              </m:e>
                            </m:d>
                            <m:r>
                              <a:rPr>
                                <a:latin typeface="Cambria Math" panose="02040503050406030204" pitchFamily="18" charset="0"/>
                              </a:rPr>
                              <m:t> </m:t>
                            </m:r>
                            <m:sSup>
                              <m:sSupPr>
                                <m:ctrlPr>
                                  <a:rPr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p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p>
                            </m:sSup>
                            <m:r>
                              <a:rPr>
                                <a:latin typeface="Cambria Math" panose="02040503050406030204" pitchFamily="18" charset="0"/>
                              </a:rPr>
                              <m:t> </m:t>
                            </m:r>
                            <m:sSup>
                              <m:sSupPr>
                                <m:ctrlPr>
                                  <a:rPr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p>
                            </m:sSup>
                          </m:e>
                          <m:e>
                            <m:r>
                              <m:rPr>
                                <m:nor/>
                              </m:rPr>
                              <a:rPr/>
                              <m:t> </m:t>
                            </m:r>
                            <m:r>
                              <m:rPr>
                                <m:nor/>
                              </m:rPr>
                              <a:rPr/>
                              <m:t>if</m:t>
                            </m:r>
                            <m:r>
                              <m:rPr>
                                <m:nor/>
                              </m:rPr>
                              <a:rPr/>
                              <m:t> </m:t>
                            </m:r>
                            <m:r>
                              <a:rPr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>
                                <a:latin typeface="Cambria Math" panose="02040503050406030204" pitchFamily="18" charset="0"/>
                              </a:rPr>
                              <m:t>∈{0,1,…,</m:t>
                            </m:r>
                            <m:r>
                              <a:rPr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>
                                <a:latin typeface="Cambria Math" panose="020405030504060302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m:rPr>
                                <m:nor/>
                              </m:rPr>
                              <a:rPr/>
                              <m:t> </m:t>
                            </m:r>
                            <m:r>
                              <m:rPr>
                                <m:nor/>
                              </m:rPr>
                              <a:rPr/>
                              <m:t>otherwise</m:t>
                            </m:r>
                          </m:e>
                        </m:mr>
                      </m:m>
                    </m:e>
                  </m:d>
                </m:oMath>
              </m:oMathPara>
            </a14:m>
            <a:endParaRPr/>
          </a:p>
          <a:p>
            <a:pPr marL="0" lvl="0" indent="0">
              <a:buNone/>
            </a:pPr>
            <a14:m xmlns:a14="http://schemas.microsoft.com/office/drawing/2010/main">
              <m:oMathPara xmlns:m="http://schemas.openxmlformats.org/officeDocument/2006/math">
                <m:oMathParaPr>
                  <m:jc m:val="center"/>
                </m:oMathParaPr>
                <m:oMath xmlns:m="http://schemas.openxmlformats.org/officeDocument/2006/math">
                  <m:r>
                    <a:rPr>
                      <a:latin typeface="Cambria Math" panose="02040503050406030204" pitchFamily="18" charset="0"/>
                    </a:rPr>
                    <m:t> </m:t>
                  </m:r>
                </m:oMath>
              </m:oMathPara>
            </a14:m>
            <a:endParaRPr/>
          </a:p>
          <a:p>
            <a:pPr marL="0" lvl="0" indent="0">
              <a:buNone/>
            </a:pPr>
            <a14:m xmlns:a14="http://schemas.microsoft.com/office/drawing/2010/main">
              <m:oMathPara xmlns:m="http://schemas.openxmlformats.org/officeDocument/2006/math">
                <m:oMathParaPr>
                  <m:jc m:val="center"/>
                </m:oMathParaPr>
                <m:oMath xmlns:m="http://schemas.openxmlformats.org/officeDocument/2006/math">
                  <m:r>
                    <a:rPr>
                      <a:latin typeface="Cambria Math" panose="02040503050406030204" pitchFamily="18" charset="0"/>
                    </a:rPr>
                    <m:t>𝐸</m:t>
                  </m:r>
                  <m:d>
                    <m:dPr>
                      <m:ctrlPr>
                        <a:rPr i="1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>
                          <a:latin typeface="Cambria Math" panose="02040503050406030204" pitchFamily="18" charset="0"/>
                        </a:rPr>
                        <m:t>𝑋</m:t>
                      </m:r>
                    </m:e>
                  </m:d>
                  <m:r>
                    <a:rPr>
                      <a:latin typeface="Cambria Math" panose="02040503050406030204" pitchFamily="18" charset="0"/>
                    </a:rPr>
                    <m:t>=</m:t>
                  </m:r>
                  <m:r>
                    <a:rPr>
                      <a:latin typeface="Cambria Math" panose="02040503050406030204" pitchFamily="18" charset="0"/>
                    </a:rPr>
                    <m:t>𝑛𝑝</m:t>
                  </m:r>
                  <m:r>
                    <a:rPr>
                      <a:latin typeface="Cambria Math" panose="02040503050406030204" pitchFamily="18" charset="0"/>
                    </a:rPr>
                    <m:t>, </m:t>
                  </m:r>
                  <m:r>
                    <a:rPr>
                      <a:latin typeface="Cambria Math" panose="02040503050406030204" pitchFamily="18" charset="0"/>
                    </a:rPr>
                    <m:t>𝑉𝑎𝑟</m:t>
                  </m:r>
                  <m:d>
                    <m:dPr>
                      <m:ctrlPr>
                        <a:rPr i="1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>
                          <a:latin typeface="Cambria Math" panose="02040503050406030204" pitchFamily="18" charset="0"/>
                        </a:rPr>
                        <m:t>𝑋</m:t>
                      </m:r>
                    </m:e>
                  </m:d>
                  <m:r>
                    <a:rPr>
                      <a:latin typeface="Cambria Math" panose="02040503050406030204" pitchFamily="18" charset="0"/>
                    </a:rPr>
                    <m:t>=</m:t>
                  </m:r>
                  <m:r>
                    <a:rPr>
                      <a:latin typeface="Cambria Math" panose="02040503050406030204" pitchFamily="18" charset="0"/>
                    </a:rPr>
                    <m:t>𝑛𝑝</m:t>
                  </m:r>
                  <m:d>
                    <m:dPr>
                      <m:ctrlPr>
                        <a:rPr i="1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>
                          <a:latin typeface="Cambria Math" panose="02040503050406030204" pitchFamily="18" charset="0"/>
                        </a:rPr>
                        <m:t>1−</m:t>
                      </m:r>
                      <m:r>
                        <a:rPr>
                          <a:latin typeface="Cambria Math" panose="02040503050406030204" pitchFamily="18" charset="0"/>
                        </a:rPr>
                        <m:t>𝑝</m:t>
                      </m:r>
                    </m:e>
                  </m:d>
                </m:oMath>
              </m:oMathPara>
            </a14:m>
            <a:endParaRPr/>
          </a:p>
          <a:p>
            <a:pPr marL="0" lvl="0" indent="0">
              <a:buNone/>
            </a:pPr>
            <a:r>
              <a:t>The special case </a:t>
            </a:r>
            <a14:m xmlns:a14="http://schemas.microsoft.com/office/drawing/2010/main">
              <m:oMath xmlns:m="http://schemas.openxmlformats.org/officeDocument/2006/math">
                <m:r>
                  <a:rPr>
                    <a:latin typeface="Cambria Math" panose="02040503050406030204" pitchFamily="18" charset="0"/>
                  </a:rPr>
                  <m:t>𝑛</m:t>
                </m:r>
                <m:r>
                  <a:rPr>
                    <a:latin typeface="Cambria Math" panose="02040503050406030204" pitchFamily="18" charset="0"/>
                  </a:rPr>
                  <m:t>=1</m:t>
                </m:r>
              </m:oMath>
            </a14:m>
            <a:r>
              <a:t> is the Bernoulli distribution. Also if </a:t>
            </a:r>
            <a14:m xmlns:a14="http://schemas.microsoft.com/office/drawing/2010/main">
              <m:oMath xmlns:m="http://schemas.openxmlformats.org/officeDocument/2006/math">
                <m:sSub>
                  <m:sSubPr>
                    <m:ctrlPr>
                      <a:rPr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>
                        <a:latin typeface="Cambria Math" panose="02040503050406030204" pitchFamily="18" charset="0"/>
                      </a:rPr>
                      <m:t>𝑋</m:t>
                    </m:r>
                  </m:e>
                  <m:sub>
                    <m:r>
                      <a:rPr>
                        <a:latin typeface="Cambria Math" panose="02040503050406030204" pitchFamily="18" charset="0"/>
                      </a:rPr>
                      <m:t>1</m:t>
                    </m:r>
                  </m:sub>
                </m:sSub>
                <m:r>
                  <a:rPr>
                    <a:latin typeface="Cambria Math" panose="02040503050406030204" pitchFamily="18" charset="0"/>
                  </a:rPr>
                  <m:t>,</m:t>
                </m:r>
                <m:sSub>
                  <m:sSubPr>
                    <m:ctrlPr>
                      <a:rPr i="1"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>
                        <a:latin typeface="Cambria Math" panose="02040503050406030204" pitchFamily="18" charset="0"/>
                      </a:rPr>
                      <m:t>𝑋</m:t>
                    </m:r>
                  </m:e>
                  <m:sub>
                    <m:r>
                      <a:rPr>
                        <a:latin typeface="Cambria Math" panose="02040503050406030204" pitchFamily="18" charset="0"/>
                      </a:rPr>
                      <m:t>2</m:t>
                    </m:r>
                  </m:sub>
                </m:sSub>
                <m:r>
                  <a:rPr>
                    <a:latin typeface="Cambria Math" panose="02040503050406030204" pitchFamily="18" charset="0"/>
                  </a:rPr>
                  <m:t>,…,</m:t>
                </m:r>
                <m:sSub>
                  <m:sSubPr>
                    <m:ctrlPr>
                      <a:rPr i="1"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>
                        <a:latin typeface="Cambria Math" panose="02040503050406030204" pitchFamily="18" charset="0"/>
                      </a:rPr>
                      <m:t>𝑋</m:t>
                    </m:r>
                  </m:e>
                  <m:sub>
                    <m:r>
                      <a:rPr>
                        <a:latin typeface="Cambria Math" panose="02040503050406030204" pitchFamily="18" charset="0"/>
                      </a:rPr>
                      <m:t>𝑛</m:t>
                    </m:r>
                  </m:sub>
                </m:sSub>
              </m:oMath>
            </a14:m>
            <a:r>
              <a:t> are independent and identically distributed (iid) with </a:t>
            </a:r>
            <a14:m xmlns:a14="http://schemas.microsoft.com/office/drawing/2010/main">
              <m:oMath xmlns:m="http://schemas.openxmlformats.org/officeDocument/2006/math">
                <m:sSub>
                  <m:sSubPr>
                    <m:ctrlPr>
                      <a:rPr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>
                        <a:latin typeface="Cambria Math" panose="02040503050406030204" pitchFamily="18" charset="0"/>
                      </a:rPr>
                      <m:t>𝑋</m:t>
                    </m:r>
                  </m:e>
                  <m:sub>
                    <m:r>
                      <a:rPr>
                        <a:latin typeface="Cambria Math" panose="02040503050406030204" pitchFamily="18" charset="0"/>
                      </a:rPr>
                      <m:t>𝑖</m:t>
                    </m:r>
                  </m:sub>
                </m:sSub>
                <m:r>
                  <a:rPr>
                    <a:latin typeface="Cambria Math" panose="02040503050406030204" pitchFamily="18" charset="0"/>
                  </a:rPr>
                  <m:t>∼</m:t>
                </m:r>
                <m:r>
                  <m:rPr>
                    <m:nor/>
                  </m:rPr>
                  <a:rPr/>
                  <m:t> </m:t>
                </m:r>
                <m:r>
                  <m:rPr>
                    <m:nor/>
                  </m:rPr>
                  <a:rPr/>
                  <m:t>Bern</m:t>
                </m:r>
                <m:r>
                  <m:rPr>
                    <m:nor/>
                  </m:rPr>
                  <a:rPr/>
                  <m:t>(</m:t>
                </m:r>
                <m:r>
                  <m:rPr>
                    <m:nor/>
                  </m:rPr>
                  <a:rPr/>
                  <m:t>p</m:t>
                </m:r>
                <m:r>
                  <m:rPr>
                    <m:nor/>
                  </m:rPr>
                  <a:rPr/>
                  <m:t>)</m:t>
                </m:r>
              </m:oMath>
            </a14:m>
            <a:r>
              <a:t>, then </a:t>
            </a:r>
            <a14:m xmlns:a14="http://schemas.microsoft.com/office/drawing/2010/main">
              <m:oMath xmlns:m="http://schemas.openxmlformats.org/officeDocument/2006/math">
                <m:r>
                  <a:rPr>
                    <a:latin typeface="Cambria Math" panose="02040503050406030204" pitchFamily="18" charset="0"/>
                  </a:rPr>
                  <m:t>𝑌</m:t>
                </m:r>
                <m:r>
                  <a:rPr>
                    <a:latin typeface="Cambria Math" panose="02040503050406030204" pitchFamily="18" charset="0"/>
                  </a:rPr>
                  <m:t>=</m:t>
                </m:r>
                <m:nary>
                  <m:naryPr>
                    <m:chr m:val="∑"/>
                    <m:limLoc m:val="undOvr"/>
                    <m:ctrlPr>
                      <a:rPr i="1">
                        <a:latin typeface="Cambria Math" panose="02040503050406030204" pitchFamily="18" charset="0"/>
                      </a:rPr>
                    </m:ctrlPr>
                  </m:naryPr>
                  <m:sub>
                    <m:r>
                      <a:rPr>
                        <a:latin typeface="Cambria Math" panose="02040503050406030204" pitchFamily="18" charset="0"/>
                      </a:rPr>
                      <m:t>𝑖</m:t>
                    </m:r>
                    <m:r>
                      <a:rPr>
                        <a:latin typeface="Cambria Math" panose="02040503050406030204" pitchFamily="18" charset="0"/>
                      </a:rPr>
                      <m:t>=1</m:t>
                    </m:r>
                  </m:sub>
                  <m:sup>
                    <m:r>
                      <a:rPr>
                        <a:latin typeface="Cambria Math" panose="02040503050406030204" pitchFamily="18" charset="0"/>
                      </a:rPr>
                      <m:t>𝑛</m:t>
                    </m:r>
                  </m:sup>
                  <m:e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e>
                </m:nary>
                <m:r>
                  <a:rPr>
                    <a:latin typeface="Cambria Math" panose="02040503050406030204" pitchFamily="18" charset="0"/>
                  </a:rPr>
                  <m:t>∼</m:t>
                </m:r>
                <m:r>
                  <m:rPr>
                    <m:nor/>
                  </m:rPr>
                  <a:rPr/>
                  <m:t> </m:t>
                </m:r>
                <m:r>
                  <m:rPr>
                    <m:nor/>
                  </m:rPr>
                  <a:rPr/>
                  <m:t>Bin</m:t>
                </m:r>
                <m:d>
                  <m:dPr>
                    <m:ctrlPr>
                      <a:rPr i="1">
                        <a:latin typeface="Cambria Math" panose="02040503050406030204" pitchFamily="18" charset="0"/>
                      </a:rPr>
                    </m:ctrlPr>
                  </m:dPr>
                  <m:e>
                    <m:r>
                      <a:rPr>
                        <a:latin typeface="Cambria Math" panose="02040503050406030204" pitchFamily="18" charset="0"/>
                      </a:rPr>
                      <m:t>𝑛</m:t>
                    </m:r>
                    <m:r>
                      <a:rPr>
                        <a:latin typeface="Cambria Math" panose="02040503050406030204" pitchFamily="18" charset="0"/>
                      </a:rPr>
                      <m:t>,</m:t>
                    </m:r>
                    <m:r>
                      <a:rPr>
                        <a:latin typeface="Cambria Math" panose="02040503050406030204" pitchFamily="18" charset="0"/>
                      </a:rPr>
                      <m:t>𝑝</m:t>
                    </m:r>
                  </m:e>
                </m:d>
              </m:oMath>
            </a14:m>
            <a:r>
              <a:t>.</a:t>
            </a:r>
          </a:p>
          <a:p>
            <a:pPr marL="0" lvl="0" indent="0">
              <a:buNone/>
            </a:pPr>
            <a:r>
              <a:rPr b="1"/>
              <a:t>It is the distribution that arises if you count the number of successes among </a:t>
            </a:r>
            <a14:m xmlns:a14="http://schemas.microsoft.com/office/drawing/2010/main">
              <m:oMath xmlns:m="http://schemas.openxmlformats.org/officeDocument/2006/math">
                <m:r>
                  <a:rPr>
                    <a:latin typeface="Cambria Math" panose="02040503050406030204" pitchFamily="18" charset="0"/>
                  </a:rPr>
                  <m:t>𝑛</m:t>
                </m:r>
              </m:oMath>
            </a14:m>
            <a:r>
              <a:rPr b="1"/>
              <a:t> independent Bernoulli trials, e.g. counting heads in 10 coin tosses.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3F998A-2A5E-471F-9FEB-2559B0A7F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5CB42-CF14-4293-8971-6DCD1AAE8BE7}" type="slidenum">
              <a:rPr lang="en-GB" smtClean="0"/>
              <a:t>33</a:t>
            </a:fld>
            <a:endParaRPr lang="en-GB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A89D5-560C-4369-A313-7C24EDF02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Common distributions: Binomial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BC91F-1C76-43AE-8B2A-956D48B768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t>In R:</a:t>
            </a:r>
          </a:p>
          <a:p>
            <a:pPr marL="0" lvl="0" indent="0">
              <a:buNone/>
            </a:pPr>
            <a14:m xmlns:a14="http://schemas.microsoft.com/office/drawing/2010/main">
              <m:oMathPara xmlns:m="http://schemas.openxmlformats.org/officeDocument/2006/math">
                <m:oMathParaPr>
                  <m:jc m:val="center"/>
                </m:oMathParaPr>
                <m:oMath xmlns:m="http://schemas.openxmlformats.org/officeDocument/2006/math">
                  <m:r>
                    <a:rPr>
                      <a:latin typeface="Cambria Math" panose="02040503050406030204" pitchFamily="18" charset="0"/>
                    </a:rPr>
                    <m:t> </m:t>
                  </m:r>
                </m:oMath>
              </m:oMathPara>
            </a14:m>
            <a:endParaRPr/>
          </a:p>
          <a:p>
            <a:pPr lvl="0"/>
            <a:r>
              <a:rPr>
                <a:latin typeface="Courier"/>
              </a:rPr>
              <a:t>rbinom(n,size,prob)</a:t>
            </a:r>
            <a:r>
              <a:t> - to sample from this distribution</a:t>
            </a:r>
          </a:p>
          <a:p>
            <a:pPr lvl="0"/>
            <a:r>
              <a:rPr>
                <a:latin typeface="Courier"/>
              </a:rPr>
              <a:t>dbinom(x,size,prob)</a:t>
            </a:r>
            <a:r>
              <a:t> - for the probability mass function </a:t>
            </a:r>
            <a14:m xmlns:a14="http://schemas.microsoft.com/office/drawing/2010/main">
              <m:oMath xmlns:m="http://schemas.openxmlformats.org/officeDocument/2006/math">
                <m:r>
                  <a:rPr>
                    <a:latin typeface="Cambria Math" panose="02040503050406030204" pitchFamily="18" charset="0"/>
                  </a:rPr>
                  <m:t>𝑃</m:t>
                </m:r>
                <m:d>
                  <m:dPr>
                    <m:ctrlPr>
                      <a:rPr i="1">
                        <a:latin typeface="Cambria Math" panose="02040503050406030204" pitchFamily="18" charset="0"/>
                      </a:rPr>
                    </m:ctrlPr>
                  </m:dPr>
                  <m:e>
                    <m:r>
                      <a:rPr>
                        <a:latin typeface="Cambria Math" panose="02040503050406030204" pitchFamily="18" charset="0"/>
                      </a:rPr>
                      <m:t>𝑋</m:t>
                    </m:r>
                    <m:r>
                      <a:rPr>
                        <a:latin typeface="Cambria Math" panose="02040503050406030204" pitchFamily="18" charset="0"/>
                      </a:rPr>
                      <m:t>=</m:t>
                    </m:r>
                    <m:r>
                      <a:rPr>
                        <a:latin typeface="Cambria Math" panose="02040503050406030204" pitchFamily="18" charset="0"/>
                      </a:rPr>
                      <m:t>𝑥</m:t>
                    </m:r>
                  </m:e>
                </m:d>
              </m:oMath>
            </a14:m>
            <a:endParaRPr/>
          </a:p>
          <a:p>
            <a:pPr lvl="0"/>
            <a:r>
              <a:rPr>
                <a:latin typeface="Courier"/>
              </a:rPr>
              <a:t>pbinom(q,size,prob)</a:t>
            </a:r>
            <a:r>
              <a:t> - for the cumulative distribution function </a:t>
            </a:r>
            <a14:m xmlns:a14="http://schemas.microsoft.com/office/drawing/2010/main">
              <m:oMath xmlns:m="http://schemas.openxmlformats.org/officeDocument/2006/math">
                <m:r>
                  <a:rPr>
                    <a:latin typeface="Cambria Math" panose="02040503050406030204" pitchFamily="18" charset="0"/>
                  </a:rPr>
                  <m:t>𝑃</m:t>
                </m:r>
                <m:d>
                  <m:dPr>
                    <m:ctrlPr>
                      <a:rPr i="1">
                        <a:latin typeface="Cambria Math" panose="02040503050406030204" pitchFamily="18" charset="0"/>
                      </a:rPr>
                    </m:ctrlPr>
                  </m:dPr>
                  <m:e>
                    <m:r>
                      <a:rPr>
                        <a:latin typeface="Cambria Math" panose="02040503050406030204" pitchFamily="18" charset="0"/>
                      </a:rPr>
                      <m:t>𝑋</m:t>
                    </m:r>
                    <m:r>
                      <a:rPr>
                        <a:latin typeface="Cambria Math" panose="02040503050406030204" pitchFamily="18" charset="0"/>
                      </a:rPr>
                      <m:t>≤</m:t>
                    </m:r>
                    <m:r>
                      <a:rPr>
                        <a:latin typeface="Cambria Math" panose="02040503050406030204" pitchFamily="18" charset="0"/>
                      </a:rPr>
                      <m:t>𝑞</m:t>
                    </m:r>
                  </m:e>
                </m:d>
              </m:oMath>
            </a14:m>
            <a:endParaRPr/>
          </a:p>
          <a:p>
            <a:pPr lvl="0"/>
            <a:r>
              <a:rPr>
                <a:latin typeface="Courier"/>
              </a:rPr>
              <a:t>qbinom(p,size,prob)</a:t>
            </a:r>
            <a:r>
              <a:t> - to calculate theoretical quantiles </a:t>
            </a:r>
            <a14:m xmlns:a14="http://schemas.microsoft.com/office/drawing/2010/main">
              <m:oMath xmlns:m="http://schemas.openxmlformats.org/officeDocument/2006/math">
                <m:r>
                  <a:rPr>
                    <a:latin typeface="Cambria Math" panose="02040503050406030204" pitchFamily="18" charset="0"/>
                  </a:rPr>
                  <m:t>𝑞</m:t>
                </m:r>
                <m:r>
                  <m:rPr>
                    <m:nor/>
                  </m:rPr>
                  <a:rPr/>
                  <m:t> </m:t>
                </m:r>
                <m:r>
                  <m:rPr>
                    <m:nor/>
                  </m:rPr>
                  <a:rPr/>
                  <m:t>so</m:t>
                </m:r>
                <m:r>
                  <m:rPr>
                    <m:nor/>
                  </m:rPr>
                  <a:rPr/>
                  <m:t> </m:t>
                </m:r>
                <m:r>
                  <m:rPr>
                    <m:nor/>
                  </m:rPr>
                  <a:rPr/>
                  <m:t>that</m:t>
                </m:r>
                <m:r>
                  <m:rPr>
                    <m:nor/>
                  </m:rPr>
                  <a:rPr/>
                  <m:t> </m:t>
                </m:r>
                <m:r>
                  <a:rPr>
                    <a:latin typeface="Cambria Math" panose="02040503050406030204" pitchFamily="18" charset="0"/>
                  </a:rPr>
                  <m:t>𝑃</m:t>
                </m:r>
                <m:d>
                  <m:dPr>
                    <m:ctrlPr>
                      <a:rPr i="1">
                        <a:latin typeface="Cambria Math" panose="02040503050406030204" pitchFamily="18" charset="0"/>
                      </a:rPr>
                    </m:ctrlPr>
                  </m:dPr>
                  <m:e>
                    <m:r>
                      <a:rPr>
                        <a:latin typeface="Cambria Math" panose="02040503050406030204" pitchFamily="18" charset="0"/>
                      </a:rPr>
                      <m:t>𝑋</m:t>
                    </m:r>
                    <m:r>
                      <a:rPr>
                        <a:latin typeface="Cambria Math" panose="02040503050406030204" pitchFamily="18" charset="0"/>
                      </a:rPr>
                      <m:t>≤</m:t>
                    </m:r>
                    <m:r>
                      <a:rPr>
                        <a:latin typeface="Cambria Math" panose="02040503050406030204" pitchFamily="18" charset="0"/>
                      </a:rPr>
                      <m:t>𝑞</m:t>
                    </m:r>
                  </m:e>
                </m:d>
                <m:r>
                  <a:rPr>
                    <a:latin typeface="Cambria Math" panose="02040503050406030204" pitchFamily="18" charset="0"/>
                  </a:rPr>
                  <m:t>=</m:t>
                </m:r>
                <m:r>
                  <a:rPr>
                    <a:latin typeface="Cambria Math" panose="02040503050406030204" pitchFamily="18" charset="0"/>
                  </a:rPr>
                  <m:t>𝑝</m:t>
                </m:r>
              </m:oMath>
            </a14:m>
            <a:endParaRPr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3F998A-2A5E-471F-9FEB-2559B0A7F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5CB42-CF14-4293-8971-6DCD1AAE8BE7}" type="slidenum">
              <a:rPr lang="en-GB" smtClean="0"/>
              <a:t>34</a:t>
            </a:fld>
            <a:endParaRPr lang="en-GB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A89D5-560C-4369-A313-7C24EDF02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Common distributions: Binomial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BC91F-1C76-43AE-8B2A-956D48B768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t>As an exercise:</a:t>
            </a:r>
          </a:p>
          <a:p>
            <a:pPr marL="0" lvl="0" indent="0">
              <a:buNone/>
            </a:pPr>
            <a14:m xmlns:a14="http://schemas.microsoft.com/office/drawing/2010/main">
              <m:oMathPara xmlns:m="http://schemas.openxmlformats.org/officeDocument/2006/math">
                <m:oMathParaPr>
                  <m:jc m:val="center"/>
                </m:oMathParaPr>
                <m:oMath xmlns:m="http://schemas.openxmlformats.org/officeDocument/2006/math">
                  <m:r>
                    <a:rPr>
                      <a:latin typeface="Cambria Math" panose="02040503050406030204" pitchFamily="18" charset="0"/>
                    </a:rPr>
                    <m:t> </m:t>
                  </m:r>
                </m:oMath>
              </m:oMathPara>
            </a14:m>
            <a:endParaRPr/>
          </a:p>
          <a:p>
            <a:pPr lvl="0"/>
            <a:r>
              <a:t>Sample 6 random values from a binomial distribution with </a:t>
            </a:r>
            <a14:m xmlns:a14="http://schemas.microsoft.com/office/drawing/2010/main">
              <m:oMath xmlns:m="http://schemas.openxmlformats.org/officeDocument/2006/math">
                <m:r>
                  <a:rPr>
                    <a:latin typeface="Cambria Math" panose="02040503050406030204" pitchFamily="18" charset="0"/>
                  </a:rPr>
                  <m:t>𝑛</m:t>
                </m:r>
                <m:r>
                  <a:rPr>
                    <a:latin typeface="Cambria Math" panose="02040503050406030204" pitchFamily="18" charset="0"/>
                  </a:rPr>
                  <m:t>=10,</m:t>
                </m:r>
                <m:r>
                  <a:rPr>
                    <a:latin typeface="Cambria Math" panose="02040503050406030204" pitchFamily="18" charset="0"/>
                  </a:rPr>
                  <m:t>𝑝</m:t>
                </m:r>
                <m:r>
                  <a:rPr>
                    <a:latin typeface="Cambria Math" panose="02040503050406030204" pitchFamily="18" charset="0"/>
                  </a:rPr>
                  <m:t>=0.25</m:t>
                </m:r>
              </m:oMath>
            </a14:m>
            <a:r>
              <a:t>.</a:t>
            </a:r>
          </a:p>
          <a:p>
            <a:pPr lvl="0"/>
            <a:r>
              <a:t>Calculate the probability of observing 8 deaths in a cohort of 100 patients, when the probability of death is 4%.</a:t>
            </a:r>
          </a:p>
          <a:p>
            <a:pPr lvl="0"/>
            <a:r>
              <a:t>Calculate the probability of 52 or fewer patients, out of 84, being cured if the probability of cure is 65%.</a:t>
            </a:r>
          </a:p>
          <a:p>
            <a:pPr lvl="0"/>
            <a:r>
              <a:t>Compute the median of a binomial distribution with </a:t>
            </a:r>
            <a14:m xmlns:a14="http://schemas.microsoft.com/office/drawing/2010/main">
              <m:oMath xmlns:m="http://schemas.openxmlformats.org/officeDocument/2006/math">
                <m:r>
                  <a:rPr>
                    <a:latin typeface="Cambria Math" panose="02040503050406030204" pitchFamily="18" charset="0"/>
                  </a:rPr>
                  <m:t>𝑛</m:t>
                </m:r>
                <m:r>
                  <a:rPr>
                    <a:latin typeface="Cambria Math" panose="02040503050406030204" pitchFamily="18" charset="0"/>
                  </a:rPr>
                  <m:t>=4,</m:t>
                </m:r>
                <m:r>
                  <a:rPr>
                    <a:latin typeface="Cambria Math" panose="02040503050406030204" pitchFamily="18" charset="0"/>
                  </a:rPr>
                  <m:t>𝑝</m:t>
                </m:r>
                <m:r>
                  <a:rPr>
                    <a:latin typeface="Cambria Math" panose="02040503050406030204" pitchFamily="18" charset="0"/>
                  </a:rPr>
                  <m:t>=0.81</m:t>
                </m:r>
              </m:oMath>
            </a14:m>
            <a:r>
              <a:t>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3F998A-2A5E-471F-9FEB-2559B0A7F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5CB42-CF14-4293-8971-6DCD1AAE8BE7}" type="slidenum">
              <a:rPr lang="en-GB" smtClean="0"/>
              <a:t>35</a:t>
            </a:fld>
            <a:endParaRPr lang="en-GB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A89D5-560C-4369-A313-7C24EDF02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Common distributions: Binomial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BC91F-1C76-43AE-8B2A-956D48B768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t>Solutions:</a:t>
            </a:r>
          </a:p>
          <a:p>
            <a:pPr marL="0" lvl="0" indent="0">
              <a:buNone/>
            </a:pPr>
            <a14:m xmlns:a14="http://schemas.microsoft.com/office/drawing/2010/main">
              <m:oMathPara xmlns:m="http://schemas.openxmlformats.org/officeDocument/2006/math">
                <m:oMathParaPr>
                  <m:jc m:val="center"/>
                </m:oMathParaPr>
                <m:oMath xmlns:m="http://schemas.openxmlformats.org/officeDocument/2006/math">
                  <m:r>
                    <a:rPr>
                      <a:latin typeface="Cambria Math" panose="02040503050406030204" pitchFamily="18" charset="0"/>
                    </a:rPr>
                    <m:t> </m:t>
                  </m:r>
                </m:oMath>
              </m:oMathPara>
            </a14:m>
            <a:endParaRPr/>
          </a:p>
          <a:p>
            <a:pPr lvl="0"/>
            <a:r>
              <a:t>Sample 6 random values from a binomial distribution with </a:t>
            </a:r>
            <a14:m xmlns:a14="http://schemas.microsoft.com/office/drawing/2010/main">
              <m:oMath xmlns:m="http://schemas.openxmlformats.org/officeDocument/2006/math">
                <m:r>
                  <a:rPr>
                    <a:latin typeface="Cambria Math" panose="02040503050406030204" pitchFamily="18" charset="0"/>
                  </a:rPr>
                  <m:t>𝑛</m:t>
                </m:r>
                <m:r>
                  <a:rPr>
                    <a:latin typeface="Cambria Math" panose="02040503050406030204" pitchFamily="18" charset="0"/>
                  </a:rPr>
                  <m:t>=10,</m:t>
                </m:r>
                <m:r>
                  <a:rPr>
                    <a:latin typeface="Cambria Math" panose="02040503050406030204" pitchFamily="18" charset="0"/>
                  </a:rPr>
                  <m:t>𝑝</m:t>
                </m:r>
                <m:r>
                  <a:rPr>
                    <a:latin typeface="Cambria Math" panose="02040503050406030204" pitchFamily="18" charset="0"/>
                  </a:rPr>
                  <m:t>=0.25</m:t>
                </m:r>
              </m:oMath>
            </a14:m>
            <a:r>
              <a:t>.</a:t>
            </a:r>
          </a:p>
          <a:p>
            <a:pPr marL="457200" lvl="1" indent="0">
              <a:buNone/>
            </a:pPr>
            <a:r>
              <a:rPr>
                <a:latin typeface="Courier"/>
              </a:rPr>
              <a:t>rbinom(n=6,size=10,prob=0.25)</a:t>
            </a:r>
          </a:p>
          <a:p>
            <a:pPr lvl="0"/>
            <a:r>
              <a:t>Calculate the probability of observing 8 deaths in a cohort of 100 patients, when the probability of death is 4%.</a:t>
            </a:r>
          </a:p>
          <a:p>
            <a:pPr marL="457200" lvl="1" indent="0">
              <a:buNone/>
            </a:pPr>
            <a:r>
              <a:rPr>
                <a:latin typeface="Courier"/>
              </a:rPr>
              <a:t>dbinom(x=8,size=100,prob=0.04)</a:t>
            </a:r>
            <a:r>
              <a:t> - this is </a:t>
            </a:r>
            <a14:m xmlns:a14="http://schemas.microsoft.com/office/drawing/2010/main">
              <m:oMath xmlns:m="http://schemas.openxmlformats.org/officeDocument/2006/math">
                <m:r>
                  <a:rPr>
                    <a:latin typeface="Cambria Math" panose="02040503050406030204" pitchFamily="18" charset="0"/>
                  </a:rPr>
                  <m:t>𝑃</m:t>
                </m:r>
                <m:d>
                  <m:dPr>
                    <m:ctrlPr>
                      <a:rPr i="1">
                        <a:latin typeface="Cambria Math" panose="02040503050406030204" pitchFamily="18" charset="0"/>
                      </a:rPr>
                    </m:ctrlPr>
                  </m:dPr>
                  <m:e>
                    <m:r>
                      <a:rPr>
                        <a:latin typeface="Cambria Math" panose="02040503050406030204" pitchFamily="18" charset="0"/>
                      </a:rPr>
                      <m:t>𝑋</m:t>
                    </m:r>
                    <m:r>
                      <a:rPr>
                        <a:latin typeface="Cambria Math" panose="02040503050406030204" pitchFamily="18" charset="0"/>
                      </a:rPr>
                      <m:t>=8|</m:t>
                    </m:r>
                    <m:r>
                      <a:rPr>
                        <a:latin typeface="Cambria Math" panose="02040503050406030204" pitchFamily="18" charset="0"/>
                      </a:rPr>
                      <m:t>𝑛</m:t>
                    </m:r>
                    <m:r>
                      <a:rPr>
                        <a:latin typeface="Cambria Math" panose="02040503050406030204" pitchFamily="18" charset="0"/>
                      </a:rPr>
                      <m:t>=100,</m:t>
                    </m:r>
                    <m:r>
                      <a:rPr>
                        <a:latin typeface="Cambria Math" panose="02040503050406030204" pitchFamily="18" charset="0"/>
                      </a:rPr>
                      <m:t>𝑝</m:t>
                    </m:r>
                    <m:r>
                      <a:rPr>
                        <a:latin typeface="Cambria Math" panose="02040503050406030204" pitchFamily="18" charset="0"/>
                      </a:rPr>
                      <m:t>=0.04</m:t>
                    </m:r>
                  </m:e>
                </m:d>
              </m:oMath>
            </a14:m>
            <a:endParaRPr/>
          </a:p>
          <a:p>
            <a:pPr lvl="0"/>
            <a:r>
              <a:t>Calculate the probability of 52 or fewer patients, out of 84, being cured if the probability of cure is 65%.</a:t>
            </a:r>
          </a:p>
          <a:p>
            <a:pPr marL="457200" lvl="1" indent="0">
              <a:buNone/>
            </a:pPr>
            <a:r>
              <a:rPr>
                <a:latin typeface="Courier"/>
              </a:rPr>
              <a:t>pbinom(q=52,size=84,prob=0.65)</a:t>
            </a:r>
            <a:r>
              <a:t> or </a:t>
            </a:r>
            <a:r>
              <a:rPr>
                <a:latin typeface="Courier"/>
              </a:rPr>
              <a:t>sum(dbinom(0:52,size=84,prob=0.65))</a:t>
            </a:r>
            <a:r>
              <a:t> - this is </a:t>
            </a:r>
            <a14:m xmlns:a14="http://schemas.microsoft.com/office/drawing/2010/main">
              <m:oMath xmlns:m="http://schemas.openxmlformats.org/officeDocument/2006/math">
                <m:r>
                  <a:rPr>
                    <a:latin typeface="Cambria Math" panose="02040503050406030204" pitchFamily="18" charset="0"/>
                  </a:rPr>
                  <m:t>𝑃</m:t>
                </m:r>
                <m:d>
                  <m:dPr>
                    <m:ctrlPr>
                      <a:rPr i="1">
                        <a:latin typeface="Cambria Math" panose="02040503050406030204" pitchFamily="18" charset="0"/>
                      </a:rPr>
                    </m:ctrlPr>
                  </m:dPr>
                  <m:e>
                    <m:r>
                      <a:rPr>
                        <a:latin typeface="Cambria Math" panose="02040503050406030204" pitchFamily="18" charset="0"/>
                      </a:rPr>
                      <m:t>𝑋</m:t>
                    </m:r>
                    <m:r>
                      <a:rPr>
                        <a:latin typeface="Cambria Math" panose="02040503050406030204" pitchFamily="18" charset="0"/>
                      </a:rPr>
                      <m:t>≤52|</m:t>
                    </m:r>
                    <m:r>
                      <a:rPr>
                        <a:latin typeface="Cambria Math" panose="02040503050406030204" pitchFamily="18" charset="0"/>
                      </a:rPr>
                      <m:t>𝑛</m:t>
                    </m:r>
                    <m:r>
                      <a:rPr>
                        <a:latin typeface="Cambria Math" panose="02040503050406030204" pitchFamily="18" charset="0"/>
                      </a:rPr>
                      <m:t>=84,</m:t>
                    </m:r>
                    <m:r>
                      <a:rPr>
                        <a:latin typeface="Cambria Math" panose="02040503050406030204" pitchFamily="18" charset="0"/>
                      </a:rPr>
                      <m:t>𝑝</m:t>
                    </m:r>
                    <m:r>
                      <a:rPr>
                        <a:latin typeface="Cambria Math" panose="02040503050406030204" pitchFamily="18" charset="0"/>
                      </a:rPr>
                      <m:t>=0.65</m:t>
                    </m:r>
                  </m:e>
                </m:d>
              </m:oMath>
            </a14:m>
            <a:endParaRPr/>
          </a:p>
          <a:p>
            <a:pPr lvl="0"/>
            <a:r>
              <a:t>Compute the median of a binomial distribution with </a:t>
            </a:r>
            <a14:m xmlns:a14="http://schemas.microsoft.com/office/drawing/2010/main">
              <m:oMath xmlns:m="http://schemas.openxmlformats.org/officeDocument/2006/math">
                <m:r>
                  <a:rPr>
                    <a:latin typeface="Cambria Math" panose="02040503050406030204" pitchFamily="18" charset="0"/>
                  </a:rPr>
                  <m:t>𝑛</m:t>
                </m:r>
                <m:r>
                  <a:rPr>
                    <a:latin typeface="Cambria Math" panose="02040503050406030204" pitchFamily="18" charset="0"/>
                  </a:rPr>
                  <m:t>=4,</m:t>
                </m:r>
                <m:r>
                  <a:rPr>
                    <a:latin typeface="Cambria Math" panose="02040503050406030204" pitchFamily="18" charset="0"/>
                  </a:rPr>
                  <m:t>𝑝</m:t>
                </m:r>
                <m:r>
                  <a:rPr>
                    <a:latin typeface="Cambria Math" panose="02040503050406030204" pitchFamily="18" charset="0"/>
                  </a:rPr>
                  <m:t>=0.81</m:t>
                </m:r>
              </m:oMath>
            </a14:m>
            <a:r>
              <a:t>.</a:t>
            </a:r>
          </a:p>
          <a:p>
            <a:pPr marL="457200" lvl="1" indent="0">
              <a:buNone/>
            </a:pPr>
            <a:r>
              <a:rPr>
                <a:latin typeface="Courier"/>
              </a:rPr>
              <a:t>qbinom(p=0.5,size=4,prob=0.81)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3F998A-2A5E-471F-9FEB-2559B0A7F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5CB42-CF14-4293-8971-6DCD1AAE8BE7}" type="slidenum">
              <a:rPr lang="en-GB" smtClean="0"/>
              <a:t>36</a:t>
            </a:fld>
            <a:endParaRPr lang="en-GB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C315F-F711-43BA-8C23-8D50769E3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7502828" cy="775699"/>
          </a:xfrm>
        </p:spPr>
        <p:txBody>
          <a:bodyPr/>
          <a:lstStyle/>
          <a:p>
            <a:pPr marL="0" lvl="0" indent="0">
              <a:buNone/>
            </a:pPr>
            <a:r>
              <a:rPr dirty="0"/>
              <a:t>Common distributions: Binomial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C278EB-CD3C-4569-8B41-D3DDD3B400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56855" y="1666981"/>
            <a:ext cx="4982966" cy="4292029"/>
          </a:xfrm>
        </p:spPr>
        <p:txBody>
          <a:bodyPr>
            <a:normAutofit fontScale="92500" lnSpcReduction="20000"/>
          </a:bodyPr>
          <a:lstStyle/>
          <a:p>
            <a:pPr lvl="0" indent="0">
              <a:buNone/>
            </a:pPr>
            <a:r>
              <a:rPr dirty="0" err="1">
                <a:latin typeface="Courier"/>
              </a:rPr>
              <a:t>plotBin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b="1" dirty="0">
                <a:solidFill>
                  <a:srgbClr val="007020"/>
                </a:solidFill>
                <a:latin typeface="Courier"/>
              </a:rPr>
              <a:t>function</a:t>
            </a:r>
            <a:r>
              <a:rPr dirty="0">
                <a:latin typeface="Courier"/>
              </a:rPr>
              <a:t>(</a:t>
            </a:r>
            <a:r>
              <a:rPr dirty="0" err="1">
                <a:latin typeface="Courier"/>
              </a:rPr>
              <a:t>n,p,col,</a:t>
            </a:r>
            <a:r>
              <a:rPr dirty="0" err="1">
                <a:solidFill>
                  <a:srgbClr val="7D9029"/>
                </a:solidFill>
                <a:latin typeface="Courier"/>
              </a:rPr>
              <a:t>maxN</a:t>
            </a:r>
            <a:r>
              <a:rPr dirty="0">
                <a:solidFill>
                  <a:srgbClr val="7D9029"/>
                </a:solidFill>
                <a:latin typeface="Courier"/>
              </a:rPr>
              <a:t>=</a:t>
            </a:r>
            <a:r>
              <a:rPr dirty="0">
                <a:solidFill>
                  <a:srgbClr val="40A070"/>
                </a:solidFill>
                <a:latin typeface="Courier"/>
              </a:rPr>
              <a:t>10</a:t>
            </a:r>
            <a:r>
              <a:rPr dirty="0">
                <a:latin typeface="Courier"/>
              </a:rPr>
              <a:t>){</a:t>
            </a:r>
            <a:br>
              <a:rPr dirty="0"/>
            </a:br>
            <a:r>
              <a:rPr dirty="0">
                <a:latin typeface="Courier"/>
              </a:rPr>
              <a:t>  x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solidFill>
                  <a:srgbClr val="06287E"/>
                </a:solidFill>
                <a:latin typeface="Courier"/>
              </a:rPr>
              <a:t>seq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A070"/>
                </a:solidFill>
                <a:latin typeface="Courier"/>
              </a:rPr>
              <a:t>0</a:t>
            </a:r>
            <a:r>
              <a:rPr dirty="0">
                <a:latin typeface="Courier"/>
              </a:rPr>
              <a:t>,n,</a:t>
            </a:r>
            <a:r>
              <a:rPr dirty="0">
                <a:solidFill>
                  <a:srgbClr val="7D9029"/>
                </a:solidFill>
                <a:latin typeface="Courier"/>
              </a:rPr>
              <a:t>by=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latin typeface="Courier"/>
              </a:rPr>
              <a:t>)</a:t>
            </a:r>
            <a:br>
              <a:rPr dirty="0"/>
            </a:br>
            <a:r>
              <a:rPr dirty="0">
                <a:latin typeface="Courier"/>
              </a:rPr>
              <a:t>  </a:t>
            </a:r>
            <a:r>
              <a:rPr dirty="0" err="1">
                <a:latin typeface="Courier"/>
              </a:rPr>
              <a:t>px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 err="1">
                <a:solidFill>
                  <a:srgbClr val="06287E"/>
                </a:solidFill>
                <a:latin typeface="Courier"/>
              </a:rPr>
              <a:t>dbinom</a:t>
            </a:r>
            <a:r>
              <a:rPr dirty="0">
                <a:latin typeface="Courier"/>
              </a:rPr>
              <a:t>(</a:t>
            </a:r>
            <a:r>
              <a:rPr dirty="0" err="1">
                <a:latin typeface="Courier"/>
              </a:rPr>
              <a:t>x,</a:t>
            </a:r>
            <a:r>
              <a:rPr dirty="0" err="1">
                <a:solidFill>
                  <a:srgbClr val="7D9029"/>
                </a:solidFill>
                <a:latin typeface="Courier"/>
              </a:rPr>
              <a:t>size</a:t>
            </a:r>
            <a:r>
              <a:rPr dirty="0">
                <a:solidFill>
                  <a:srgbClr val="7D9029"/>
                </a:solidFill>
                <a:latin typeface="Courier"/>
              </a:rPr>
              <a:t>=</a:t>
            </a:r>
            <a:r>
              <a:rPr dirty="0" err="1">
                <a:latin typeface="Courier"/>
              </a:rPr>
              <a:t>n,</a:t>
            </a:r>
            <a:r>
              <a:rPr dirty="0" err="1">
                <a:solidFill>
                  <a:srgbClr val="7D9029"/>
                </a:solidFill>
                <a:latin typeface="Courier"/>
              </a:rPr>
              <a:t>prob</a:t>
            </a:r>
            <a:r>
              <a:rPr dirty="0">
                <a:solidFill>
                  <a:srgbClr val="7D9029"/>
                </a:solidFill>
                <a:latin typeface="Courier"/>
              </a:rPr>
              <a:t>=</a:t>
            </a:r>
            <a:r>
              <a:rPr dirty="0">
                <a:latin typeface="Courier"/>
              </a:rPr>
              <a:t>p)</a:t>
            </a:r>
            <a:br>
              <a:rPr dirty="0"/>
            </a:br>
            <a:r>
              <a:rPr dirty="0">
                <a:latin typeface="Courier"/>
              </a:rPr>
              <a:t>  </a:t>
            </a:r>
            <a:r>
              <a:rPr dirty="0" err="1">
                <a:latin typeface="Courier"/>
              </a:rPr>
              <a:t>df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 err="1">
                <a:solidFill>
                  <a:srgbClr val="06287E"/>
                </a:solidFill>
                <a:latin typeface="Courier"/>
              </a:rPr>
              <a:t>tibble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7D9029"/>
                </a:solidFill>
                <a:latin typeface="Courier"/>
              </a:rPr>
              <a:t>x=</a:t>
            </a:r>
            <a:r>
              <a:rPr dirty="0" err="1">
                <a:latin typeface="Courier"/>
              </a:rPr>
              <a:t>x,</a:t>
            </a:r>
            <a:r>
              <a:rPr dirty="0" err="1">
                <a:solidFill>
                  <a:srgbClr val="7D9029"/>
                </a:solidFill>
                <a:latin typeface="Courier"/>
              </a:rPr>
              <a:t>px</a:t>
            </a:r>
            <a:r>
              <a:rPr dirty="0">
                <a:solidFill>
                  <a:srgbClr val="7D9029"/>
                </a:solidFill>
                <a:latin typeface="Courier"/>
              </a:rPr>
              <a:t>=</a:t>
            </a:r>
            <a:r>
              <a:rPr dirty="0" err="1">
                <a:latin typeface="Courier"/>
              </a:rPr>
              <a:t>px</a:t>
            </a:r>
            <a:r>
              <a:rPr dirty="0">
                <a:latin typeface="Courier"/>
              </a:rPr>
              <a:t>)</a:t>
            </a:r>
            <a:br>
              <a:rPr dirty="0"/>
            </a:br>
            <a:r>
              <a:rPr dirty="0">
                <a:latin typeface="Courier"/>
              </a:rPr>
              <a:t>  </a:t>
            </a:r>
            <a:br>
              <a:rPr dirty="0"/>
            </a:br>
            <a:r>
              <a:rPr dirty="0">
                <a:latin typeface="Courier"/>
              </a:rPr>
              <a:t>  g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 err="1">
                <a:solidFill>
                  <a:srgbClr val="06287E"/>
                </a:solidFill>
                <a:latin typeface="Courier"/>
              </a:rPr>
              <a:t>ggplot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7D9029"/>
                </a:solidFill>
                <a:latin typeface="Courier"/>
              </a:rPr>
              <a:t>data=</a:t>
            </a:r>
            <a:r>
              <a:rPr dirty="0" err="1">
                <a:latin typeface="Courier"/>
              </a:rPr>
              <a:t>df,</a:t>
            </a:r>
            <a:r>
              <a:rPr dirty="0" err="1">
                <a:solidFill>
                  <a:srgbClr val="7D9029"/>
                </a:solidFill>
                <a:latin typeface="Courier"/>
              </a:rPr>
              <a:t>mapping</a:t>
            </a:r>
            <a:r>
              <a:rPr dirty="0">
                <a:solidFill>
                  <a:srgbClr val="7D9029"/>
                </a:solidFill>
                <a:latin typeface="Courier"/>
              </a:rPr>
              <a:t>=</a:t>
            </a:r>
            <a:r>
              <a:rPr dirty="0" err="1">
                <a:solidFill>
                  <a:srgbClr val="06287E"/>
                </a:solidFill>
                <a:latin typeface="Courier"/>
              </a:rPr>
              <a:t>aes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7D9029"/>
                </a:solidFill>
                <a:latin typeface="Courier"/>
              </a:rPr>
              <a:t>x=</a:t>
            </a:r>
            <a:r>
              <a:rPr dirty="0" err="1">
                <a:latin typeface="Courier"/>
              </a:rPr>
              <a:t>x,</a:t>
            </a:r>
            <a:r>
              <a:rPr dirty="0" err="1">
                <a:solidFill>
                  <a:srgbClr val="7D9029"/>
                </a:solidFill>
                <a:latin typeface="Courier"/>
              </a:rPr>
              <a:t>y</a:t>
            </a:r>
            <a:r>
              <a:rPr dirty="0">
                <a:solidFill>
                  <a:srgbClr val="7D9029"/>
                </a:solidFill>
                <a:latin typeface="Courier"/>
              </a:rPr>
              <a:t>=</a:t>
            </a:r>
            <a:r>
              <a:rPr dirty="0" err="1">
                <a:latin typeface="Courier"/>
              </a:rPr>
              <a:t>px</a:t>
            </a:r>
            <a:r>
              <a:rPr dirty="0">
                <a:latin typeface="Courier"/>
              </a:rPr>
              <a:t>)) </a:t>
            </a:r>
            <a:r>
              <a:rPr dirty="0">
                <a:solidFill>
                  <a:srgbClr val="4070A0"/>
                </a:solidFill>
                <a:latin typeface="Courier"/>
              </a:rPr>
              <a:t>+</a:t>
            </a:r>
            <a:br>
              <a:rPr dirty="0"/>
            </a:br>
            <a:r>
              <a:rPr dirty="0">
                <a:latin typeface="Courier"/>
              </a:rPr>
              <a:t>    </a:t>
            </a:r>
            <a:r>
              <a:rPr dirty="0" err="1">
                <a:solidFill>
                  <a:srgbClr val="06287E"/>
                </a:solidFill>
                <a:latin typeface="Courier"/>
              </a:rPr>
              <a:t>geom_bar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7D9029"/>
                </a:solidFill>
                <a:latin typeface="Courier"/>
              </a:rPr>
              <a:t>stat=</a:t>
            </a:r>
            <a:r>
              <a:rPr dirty="0">
                <a:solidFill>
                  <a:srgbClr val="4070A0"/>
                </a:solidFill>
                <a:latin typeface="Courier"/>
              </a:rPr>
              <a:t>"</a:t>
            </a:r>
            <a:r>
              <a:rPr dirty="0" err="1">
                <a:solidFill>
                  <a:srgbClr val="4070A0"/>
                </a:solidFill>
                <a:latin typeface="Courier"/>
              </a:rPr>
              <a:t>identity"</a:t>
            </a:r>
            <a:r>
              <a:rPr dirty="0" err="1">
                <a:latin typeface="Courier"/>
              </a:rPr>
              <a:t>,</a:t>
            </a:r>
            <a:r>
              <a:rPr dirty="0" err="1">
                <a:solidFill>
                  <a:srgbClr val="7D9029"/>
                </a:solidFill>
                <a:latin typeface="Courier"/>
              </a:rPr>
              <a:t>fill</a:t>
            </a:r>
            <a:r>
              <a:rPr dirty="0">
                <a:solidFill>
                  <a:srgbClr val="7D9029"/>
                </a:solidFill>
                <a:latin typeface="Courier"/>
              </a:rPr>
              <a:t>=</a:t>
            </a:r>
            <a:r>
              <a:rPr dirty="0">
                <a:latin typeface="Courier"/>
              </a:rPr>
              <a:t>col) </a:t>
            </a:r>
            <a:r>
              <a:rPr dirty="0">
                <a:solidFill>
                  <a:srgbClr val="4070A0"/>
                </a:solidFill>
                <a:latin typeface="Courier"/>
              </a:rPr>
              <a:t>+</a:t>
            </a:r>
            <a:br>
              <a:rPr dirty="0"/>
            </a:br>
            <a:r>
              <a:rPr dirty="0">
                <a:latin typeface="Courier"/>
              </a:rPr>
              <a:t>    </a:t>
            </a:r>
            <a:r>
              <a:rPr dirty="0" err="1">
                <a:solidFill>
                  <a:srgbClr val="06287E"/>
                </a:solidFill>
                <a:latin typeface="Courier"/>
              </a:rPr>
              <a:t>ylab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70A0"/>
                </a:solidFill>
                <a:latin typeface="Courier"/>
              </a:rPr>
              <a:t>"P(X=x)"</a:t>
            </a:r>
            <a:r>
              <a:rPr dirty="0">
                <a:latin typeface="Courier"/>
              </a:rPr>
              <a:t>) </a:t>
            </a:r>
            <a:r>
              <a:rPr dirty="0">
                <a:solidFill>
                  <a:srgbClr val="4070A0"/>
                </a:solidFill>
                <a:latin typeface="Courier"/>
              </a:rPr>
              <a:t>+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6287E"/>
                </a:solidFill>
                <a:latin typeface="Courier"/>
              </a:rPr>
              <a:t>theme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7D9029"/>
                </a:solidFill>
                <a:latin typeface="Courier"/>
              </a:rPr>
              <a:t>text =</a:t>
            </a:r>
            <a:r>
              <a:rPr dirty="0">
                <a:latin typeface="Courier"/>
              </a:rPr>
              <a:t> </a:t>
            </a:r>
            <a:r>
              <a:rPr dirty="0" err="1">
                <a:solidFill>
                  <a:srgbClr val="06287E"/>
                </a:solidFill>
                <a:latin typeface="Courier"/>
              </a:rPr>
              <a:t>element_text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7D9029"/>
                </a:solidFill>
                <a:latin typeface="Courier"/>
              </a:rPr>
              <a:t>size=</a:t>
            </a:r>
            <a:r>
              <a:rPr dirty="0">
                <a:solidFill>
                  <a:srgbClr val="40A070"/>
                </a:solidFill>
                <a:latin typeface="Courier"/>
              </a:rPr>
              <a:t>20</a:t>
            </a:r>
            <a:r>
              <a:rPr dirty="0">
                <a:latin typeface="Courier"/>
              </a:rPr>
              <a:t>)) </a:t>
            </a:r>
            <a:r>
              <a:rPr dirty="0">
                <a:solidFill>
                  <a:srgbClr val="4070A0"/>
                </a:solidFill>
                <a:latin typeface="Courier"/>
              </a:rPr>
              <a:t>+</a:t>
            </a:r>
            <a:br>
              <a:rPr dirty="0"/>
            </a:br>
            <a:r>
              <a:rPr dirty="0">
                <a:latin typeface="Courier"/>
              </a:rPr>
              <a:t>    </a:t>
            </a:r>
            <a:r>
              <a:rPr dirty="0" err="1">
                <a:solidFill>
                  <a:srgbClr val="06287E"/>
                </a:solidFill>
                <a:latin typeface="Courier"/>
              </a:rPr>
              <a:t>ggtitle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06287E"/>
                </a:solidFill>
                <a:latin typeface="Courier"/>
              </a:rPr>
              <a:t>paste</a:t>
            </a:r>
            <a:r>
              <a:rPr dirty="0">
                <a:latin typeface="Courier"/>
              </a:rPr>
              <a:t>(</a:t>
            </a:r>
            <a:r>
              <a:rPr dirty="0" err="1">
                <a:solidFill>
                  <a:srgbClr val="7D9029"/>
                </a:solidFill>
                <a:latin typeface="Courier"/>
              </a:rPr>
              <a:t>sep</a:t>
            </a:r>
            <a:r>
              <a:rPr dirty="0">
                <a:solidFill>
                  <a:srgbClr val="7D9029"/>
                </a:solidFill>
                <a:latin typeface="Courier"/>
              </a:rPr>
              <a:t>=</a:t>
            </a:r>
            <a:r>
              <a:rPr dirty="0">
                <a:solidFill>
                  <a:srgbClr val="4070A0"/>
                </a:solidFill>
                <a:latin typeface="Courier"/>
              </a:rPr>
              <a:t>""</a:t>
            </a:r>
            <a:r>
              <a:rPr dirty="0">
                <a:latin typeface="Courier"/>
              </a:rPr>
              <a:t>,</a:t>
            </a:r>
            <a:r>
              <a:rPr dirty="0">
                <a:solidFill>
                  <a:srgbClr val="4070A0"/>
                </a:solidFill>
                <a:latin typeface="Courier"/>
              </a:rPr>
              <a:t>"Binomial with n="</a:t>
            </a:r>
            <a:r>
              <a:rPr dirty="0">
                <a:latin typeface="Courier"/>
              </a:rPr>
              <a:t>,n,</a:t>
            </a:r>
            <a:r>
              <a:rPr dirty="0">
                <a:solidFill>
                  <a:srgbClr val="4070A0"/>
                </a:solidFill>
                <a:latin typeface="Courier"/>
              </a:rPr>
              <a:t>", p="</a:t>
            </a:r>
            <a:r>
              <a:rPr dirty="0">
                <a:latin typeface="Courier"/>
              </a:rPr>
              <a:t>,p)) </a:t>
            </a:r>
            <a:r>
              <a:rPr dirty="0">
                <a:solidFill>
                  <a:srgbClr val="4070A0"/>
                </a:solidFill>
                <a:latin typeface="Courier"/>
              </a:rPr>
              <a:t>+</a:t>
            </a:r>
            <a:br>
              <a:rPr dirty="0"/>
            </a:br>
            <a:r>
              <a:rPr dirty="0">
                <a:latin typeface="Courier"/>
              </a:rPr>
              <a:t>    </a:t>
            </a:r>
            <a:r>
              <a:rPr dirty="0" err="1">
                <a:solidFill>
                  <a:srgbClr val="06287E"/>
                </a:solidFill>
                <a:latin typeface="Courier"/>
              </a:rPr>
              <a:t>scale_x_continuous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7D9029"/>
                </a:solidFill>
                <a:latin typeface="Courier"/>
              </a:rPr>
              <a:t>breaks=</a:t>
            </a:r>
            <a:r>
              <a:rPr dirty="0">
                <a:solidFill>
                  <a:srgbClr val="40A070"/>
                </a:solidFill>
                <a:latin typeface="Courier"/>
              </a:rPr>
              <a:t>0</a:t>
            </a:r>
            <a:r>
              <a:rPr dirty="0">
                <a:solidFill>
                  <a:srgbClr val="4070A0"/>
                </a:solidFill>
                <a:latin typeface="Courier"/>
              </a:rPr>
              <a:t>:</a:t>
            </a:r>
            <a:r>
              <a:rPr dirty="0">
                <a:latin typeface="Courier"/>
              </a:rPr>
              <a:t>maxN) </a:t>
            </a:r>
            <a:r>
              <a:rPr dirty="0">
                <a:solidFill>
                  <a:srgbClr val="4070A0"/>
                </a:solidFill>
                <a:latin typeface="Courier"/>
              </a:rPr>
              <a:t>+</a:t>
            </a:r>
            <a:br>
              <a:rPr dirty="0"/>
            </a:br>
            <a:r>
              <a:rPr dirty="0">
                <a:latin typeface="Courier"/>
              </a:rPr>
              <a:t>    </a:t>
            </a:r>
            <a:r>
              <a:rPr dirty="0" err="1">
                <a:solidFill>
                  <a:srgbClr val="06287E"/>
                </a:solidFill>
                <a:latin typeface="Courier"/>
              </a:rPr>
              <a:t>coord_cartesian</a:t>
            </a:r>
            <a:r>
              <a:rPr dirty="0">
                <a:latin typeface="Courier"/>
              </a:rPr>
              <a:t>(</a:t>
            </a:r>
            <a:r>
              <a:rPr dirty="0" err="1">
                <a:solidFill>
                  <a:srgbClr val="7D9029"/>
                </a:solidFill>
                <a:latin typeface="Courier"/>
              </a:rPr>
              <a:t>xlim</a:t>
            </a:r>
            <a:r>
              <a:rPr dirty="0">
                <a:solidFill>
                  <a:srgbClr val="7D9029"/>
                </a:solidFill>
                <a:latin typeface="Courier"/>
              </a:rPr>
              <a:t>=</a:t>
            </a:r>
            <a:r>
              <a:rPr dirty="0">
                <a:solidFill>
                  <a:srgbClr val="06287E"/>
                </a:solidFill>
                <a:latin typeface="Courier"/>
              </a:rPr>
              <a:t>c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70A0"/>
                </a:solidFill>
                <a:latin typeface="Courier"/>
              </a:rPr>
              <a:t>-</a:t>
            </a:r>
            <a:r>
              <a:rPr dirty="0">
                <a:solidFill>
                  <a:srgbClr val="40A070"/>
                </a:solidFill>
                <a:latin typeface="Courier"/>
              </a:rPr>
              <a:t>0.5</a:t>
            </a:r>
            <a:r>
              <a:rPr dirty="0">
                <a:latin typeface="Courier"/>
              </a:rPr>
              <a:t>,maxN</a:t>
            </a:r>
            <a:r>
              <a:rPr dirty="0">
                <a:solidFill>
                  <a:srgbClr val="40A070"/>
                </a:solidFill>
                <a:latin typeface="Courier"/>
              </a:rPr>
              <a:t>+0.5</a:t>
            </a:r>
            <a:r>
              <a:rPr dirty="0">
                <a:latin typeface="Courier"/>
              </a:rPr>
              <a:t>),</a:t>
            </a:r>
            <a:r>
              <a:rPr dirty="0" err="1">
                <a:solidFill>
                  <a:srgbClr val="7D9029"/>
                </a:solidFill>
                <a:latin typeface="Courier"/>
              </a:rPr>
              <a:t>ylim</a:t>
            </a:r>
            <a:r>
              <a:rPr dirty="0">
                <a:solidFill>
                  <a:srgbClr val="7D9029"/>
                </a:solidFill>
                <a:latin typeface="Courier"/>
              </a:rPr>
              <a:t>=</a:t>
            </a:r>
            <a:r>
              <a:rPr dirty="0">
                <a:solidFill>
                  <a:srgbClr val="06287E"/>
                </a:solidFill>
                <a:latin typeface="Courier"/>
              </a:rPr>
              <a:t>c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A070"/>
                </a:solidFill>
                <a:latin typeface="Courier"/>
              </a:rPr>
              <a:t>0</a:t>
            </a:r>
            <a:r>
              <a:rPr dirty="0">
                <a:latin typeface="Courier"/>
              </a:rPr>
              <a:t>,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latin typeface="Courier"/>
              </a:rPr>
              <a:t>))</a:t>
            </a:r>
            <a:br>
              <a:rPr dirty="0"/>
            </a:br>
            <a:r>
              <a:rPr dirty="0">
                <a:latin typeface="Courier"/>
              </a:rPr>
              <a:t>  </a:t>
            </a:r>
            <a:r>
              <a:rPr dirty="0">
                <a:solidFill>
                  <a:srgbClr val="06287E"/>
                </a:solidFill>
                <a:latin typeface="Courier"/>
              </a:rPr>
              <a:t>return</a:t>
            </a:r>
            <a:r>
              <a:rPr dirty="0">
                <a:latin typeface="Courier"/>
              </a:rPr>
              <a:t>(g)</a:t>
            </a:r>
            <a:br>
              <a:rPr dirty="0"/>
            </a:br>
            <a:r>
              <a:rPr dirty="0">
                <a:latin typeface="Courier"/>
              </a:rPr>
              <a:t>}</a:t>
            </a:r>
            <a:br>
              <a:rPr dirty="0"/>
            </a:br>
            <a:r>
              <a:rPr dirty="0">
                <a:latin typeface="Courier"/>
              </a:rPr>
              <a:t>  </a:t>
            </a:r>
            <a:br>
              <a:rPr dirty="0"/>
            </a:br>
            <a:r>
              <a:rPr dirty="0">
                <a:latin typeface="Courier"/>
              </a:rPr>
              <a:t>g1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 err="1">
                <a:solidFill>
                  <a:srgbClr val="06287E"/>
                </a:solidFill>
                <a:latin typeface="Courier"/>
              </a:rPr>
              <a:t>plotBin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latin typeface="Courier"/>
              </a:rPr>
              <a:t>,.</a:t>
            </a:r>
            <a:r>
              <a:rPr dirty="0">
                <a:solidFill>
                  <a:srgbClr val="40A070"/>
                </a:solidFill>
                <a:latin typeface="Courier"/>
              </a:rPr>
              <a:t>2</a:t>
            </a:r>
            <a:r>
              <a:rPr dirty="0">
                <a:latin typeface="Courier"/>
              </a:rPr>
              <a:t>,</a:t>
            </a:r>
            <a:r>
              <a:rPr dirty="0">
                <a:solidFill>
                  <a:srgbClr val="4070A0"/>
                </a:solidFill>
                <a:latin typeface="Courier"/>
              </a:rPr>
              <a:t>"darkgrey"</a:t>
            </a:r>
            <a:r>
              <a:rPr dirty="0">
                <a:latin typeface="Courier"/>
              </a:rPr>
              <a:t>); g2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 err="1">
                <a:solidFill>
                  <a:srgbClr val="06287E"/>
                </a:solidFill>
                <a:latin typeface="Courier"/>
              </a:rPr>
              <a:t>plotBin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A070"/>
                </a:solidFill>
                <a:latin typeface="Courier"/>
              </a:rPr>
              <a:t>2</a:t>
            </a:r>
            <a:r>
              <a:rPr dirty="0">
                <a:latin typeface="Courier"/>
              </a:rPr>
              <a:t>,.</a:t>
            </a:r>
            <a:r>
              <a:rPr dirty="0">
                <a:solidFill>
                  <a:srgbClr val="40A070"/>
                </a:solidFill>
                <a:latin typeface="Courier"/>
              </a:rPr>
              <a:t>2</a:t>
            </a:r>
            <a:r>
              <a:rPr dirty="0">
                <a:latin typeface="Courier"/>
              </a:rPr>
              <a:t>,</a:t>
            </a:r>
            <a:r>
              <a:rPr dirty="0">
                <a:solidFill>
                  <a:srgbClr val="4070A0"/>
                </a:solidFill>
                <a:latin typeface="Courier"/>
              </a:rPr>
              <a:t>"steelblue"</a:t>
            </a:r>
            <a:r>
              <a:rPr dirty="0">
                <a:latin typeface="Courier"/>
              </a:rPr>
              <a:t>)</a:t>
            </a:r>
            <a:br>
              <a:rPr dirty="0"/>
            </a:br>
            <a:r>
              <a:rPr dirty="0">
                <a:latin typeface="Courier"/>
              </a:rPr>
              <a:t>g3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 err="1">
                <a:solidFill>
                  <a:srgbClr val="06287E"/>
                </a:solidFill>
                <a:latin typeface="Courier"/>
              </a:rPr>
              <a:t>plotBin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A070"/>
                </a:solidFill>
                <a:latin typeface="Courier"/>
              </a:rPr>
              <a:t>3</a:t>
            </a:r>
            <a:r>
              <a:rPr dirty="0">
                <a:latin typeface="Courier"/>
              </a:rPr>
              <a:t>,.</a:t>
            </a:r>
            <a:r>
              <a:rPr dirty="0">
                <a:solidFill>
                  <a:srgbClr val="40A070"/>
                </a:solidFill>
                <a:latin typeface="Courier"/>
              </a:rPr>
              <a:t>2</a:t>
            </a:r>
            <a:r>
              <a:rPr dirty="0">
                <a:latin typeface="Courier"/>
              </a:rPr>
              <a:t>,</a:t>
            </a:r>
            <a:r>
              <a:rPr dirty="0">
                <a:solidFill>
                  <a:srgbClr val="4070A0"/>
                </a:solidFill>
                <a:latin typeface="Courier"/>
              </a:rPr>
              <a:t>"salmon"</a:t>
            </a:r>
            <a:r>
              <a:rPr dirty="0">
                <a:latin typeface="Courier"/>
              </a:rPr>
              <a:t>); g4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 err="1">
                <a:solidFill>
                  <a:srgbClr val="06287E"/>
                </a:solidFill>
                <a:latin typeface="Courier"/>
              </a:rPr>
              <a:t>plotBin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A070"/>
                </a:solidFill>
                <a:latin typeface="Courier"/>
              </a:rPr>
              <a:t>4</a:t>
            </a:r>
            <a:r>
              <a:rPr dirty="0">
                <a:latin typeface="Courier"/>
              </a:rPr>
              <a:t>,.</a:t>
            </a:r>
            <a:r>
              <a:rPr dirty="0">
                <a:solidFill>
                  <a:srgbClr val="40A070"/>
                </a:solidFill>
                <a:latin typeface="Courier"/>
              </a:rPr>
              <a:t>2</a:t>
            </a:r>
            <a:r>
              <a:rPr dirty="0">
                <a:latin typeface="Courier"/>
              </a:rPr>
              <a:t>,</a:t>
            </a:r>
            <a:r>
              <a:rPr dirty="0">
                <a:solidFill>
                  <a:srgbClr val="4070A0"/>
                </a:solidFill>
                <a:latin typeface="Courier"/>
              </a:rPr>
              <a:t>"greenyellow"</a:t>
            </a:r>
            <a:r>
              <a:rPr dirty="0">
                <a:latin typeface="Courier"/>
              </a:rPr>
              <a:t>)</a:t>
            </a:r>
            <a:br>
              <a:rPr dirty="0"/>
            </a:br>
            <a:r>
              <a:rPr dirty="0">
                <a:latin typeface="Courier"/>
              </a:rPr>
              <a:t>g5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 err="1">
                <a:solidFill>
                  <a:srgbClr val="06287E"/>
                </a:solidFill>
                <a:latin typeface="Courier"/>
              </a:rPr>
              <a:t>plotBin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A070"/>
                </a:solidFill>
                <a:latin typeface="Courier"/>
              </a:rPr>
              <a:t>5</a:t>
            </a:r>
            <a:r>
              <a:rPr dirty="0">
                <a:latin typeface="Courier"/>
              </a:rPr>
              <a:t>,.</a:t>
            </a:r>
            <a:r>
              <a:rPr dirty="0">
                <a:solidFill>
                  <a:srgbClr val="40A070"/>
                </a:solidFill>
                <a:latin typeface="Courier"/>
              </a:rPr>
              <a:t>2</a:t>
            </a:r>
            <a:r>
              <a:rPr dirty="0">
                <a:latin typeface="Courier"/>
              </a:rPr>
              <a:t>,</a:t>
            </a:r>
            <a:r>
              <a:rPr dirty="0">
                <a:solidFill>
                  <a:srgbClr val="4070A0"/>
                </a:solidFill>
                <a:latin typeface="Courier"/>
              </a:rPr>
              <a:t>"mediumorchid"</a:t>
            </a:r>
            <a:r>
              <a:rPr dirty="0">
                <a:latin typeface="Courier"/>
              </a:rPr>
              <a:t>); g6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 err="1">
                <a:solidFill>
                  <a:srgbClr val="06287E"/>
                </a:solidFill>
                <a:latin typeface="Courier"/>
              </a:rPr>
              <a:t>plotBin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A070"/>
                </a:solidFill>
                <a:latin typeface="Courier"/>
              </a:rPr>
              <a:t>10</a:t>
            </a:r>
            <a:r>
              <a:rPr dirty="0">
                <a:latin typeface="Courier"/>
              </a:rPr>
              <a:t>,.</a:t>
            </a:r>
            <a:r>
              <a:rPr dirty="0">
                <a:solidFill>
                  <a:srgbClr val="40A070"/>
                </a:solidFill>
                <a:latin typeface="Courier"/>
              </a:rPr>
              <a:t>2</a:t>
            </a:r>
            <a:r>
              <a:rPr dirty="0">
                <a:latin typeface="Courier"/>
              </a:rPr>
              <a:t>,</a:t>
            </a:r>
            <a:r>
              <a:rPr dirty="0">
                <a:solidFill>
                  <a:srgbClr val="4070A0"/>
                </a:solidFill>
                <a:latin typeface="Courier"/>
              </a:rPr>
              <a:t>"orange"</a:t>
            </a:r>
            <a:r>
              <a:rPr dirty="0">
                <a:latin typeface="Courier"/>
              </a:rPr>
              <a:t>)</a:t>
            </a:r>
            <a:br>
              <a:rPr dirty="0"/>
            </a:br>
            <a:r>
              <a:rPr dirty="0" err="1">
                <a:solidFill>
                  <a:srgbClr val="06287E"/>
                </a:solidFill>
                <a:latin typeface="Courier"/>
              </a:rPr>
              <a:t>grid.arrange</a:t>
            </a:r>
            <a:r>
              <a:rPr dirty="0">
                <a:latin typeface="Courier"/>
              </a:rPr>
              <a:t>(g1,g2,g3,g4,g5,g6,</a:t>
            </a:r>
            <a:r>
              <a:rPr dirty="0">
                <a:solidFill>
                  <a:srgbClr val="7D9029"/>
                </a:solidFill>
                <a:latin typeface="Courier"/>
              </a:rPr>
              <a:t>ncol=</a:t>
            </a:r>
            <a:r>
              <a:rPr dirty="0">
                <a:solidFill>
                  <a:srgbClr val="40A070"/>
                </a:solidFill>
                <a:latin typeface="Courier"/>
              </a:rPr>
              <a:t>3</a:t>
            </a:r>
            <a:r>
              <a:rPr dirty="0">
                <a:latin typeface="Courier"/>
              </a:rPr>
              <a:t>)</a:t>
            </a:r>
            <a:endParaRPr lang="en-GB" dirty="0">
              <a:latin typeface="Courier"/>
            </a:endParaRPr>
          </a:p>
          <a:p>
            <a:pPr lvl="0" indent="0">
              <a:buNone/>
            </a:pPr>
            <a:endParaRPr dirty="0">
              <a:latin typeface="Courier"/>
            </a:endParaRPr>
          </a:p>
        </p:txBody>
      </p:sp>
      <p:pic>
        <p:nvPicPr>
          <p:cNvPr id="3" name="Picture 1" descr="MLW_KUHeS_RandStatistics_2026_Session3_files/figure-pptx/unnamed-chunk-9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387083" y="1686674"/>
            <a:ext cx="6172200" cy="3467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DD33D4-F2B4-4E27-98BD-BC9272834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5CB42-CF14-4293-8971-6DCD1AAE8BE7}" type="slidenum">
              <a:rPr lang="en-GB" smtClean="0"/>
              <a:t>37</a:t>
            </a:fld>
            <a:endParaRPr lang="en-GB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A89D5-560C-4369-A313-7C24EDF02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Common distributions: Poisson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BC91F-1C76-43AE-8B2A-956D48B768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14:m xmlns:a14="http://schemas.microsoft.com/office/drawing/2010/main">
              <m:oMath xmlns:m="http://schemas.openxmlformats.org/officeDocument/2006/math">
                <m:r>
                  <a:rPr>
                    <a:latin typeface="Cambria Math" panose="02040503050406030204" pitchFamily="18" charset="0"/>
                  </a:rPr>
                  <m:t>𝑋</m:t>
                </m:r>
                <m:r>
                  <a:rPr>
                    <a:latin typeface="Cambria Math" panose="02040503050406030204" pitchFamily="18" charset="0"/>
                  </a:rPr>
                  <m:t>∼</m:t>
                </m:r>
                <m:r>
                  <m:rPr>
                    <m:nor/>
                  </m:rPr>
                  <a:rPr/>
                  <m:t> </m:t>
                </m:r>
                <m:r>
                  <m:rPr>
                    <m:nor/>
                  </m:rPr>
                  <a:rPr/>
                  <m:t>Poisson</m:t>
                </m:r>
                <m:d>
                  <m:dPr>
                    <m:ctrlPr>
                      <a:rPr i="1">
                        <a:latin typeface="Cambria Math" panose="02040503050406030204" pitchFamily="18" charset="0"/>
                      </a:rPr>
                    </m:ctrlPr>
                  </m:dPr>
                  <m:e>
                    <m:r>
                      <a:rPr>
                        <a:latin typeface="Cambria Math" panose="02040503050406030204" pitchFamily="18" charset="0"/>
                      </a:rPr>
                      <m:t>𝜆</m:t>
                    </m:r>
                  </m:e>
                </m:d>
              </m:oMath>
            </a14:m>
            <a:r>
              <a:t> if</a:t>
            </a:r>
          </a:p>
          <a:p>
            <a:pPr marL="0" lvl="0" indent="0">
              <a:buNone/>
            </a:pPr>
            <a14:m xmlns:a14="http://schemas.microsoft.com/office/drawing/2010/main">
              <m:oMathPara xmlns:m="http://schemas.openxmlformats.org/officeDocument/2006/math">
                <m:oMathParaPr>
                  <m:jc m:val="center"/>
                </m:oMathParaPr>
                <m:oMath xmlns:m="http://schemas.openxmlformats.org/officeDocument/2006/math">
                  <m:r>
                    <a:rPr>
                      <a:latin typeface="Cambria Math" panose="02040503050406030204" pitchFamily="18" charset="0"/>
                    </a:rPr>
                    <m:t>𝑃</m:t>
                  </m:r>
                  <m:d>
                    <m:dPr>
                      <m:ctrlPr>
                        <a:rPr i="1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>
                          <a:latin typeface="Cambria Math" panose="02040503050406030204" pitchFamily="18" charset="0"/>
                        </a:rPr>
                        <m:t>=</m:t>
                      </m:r>
                      <m:r>
                        <a:rPr>
                          <a:latin typeface="Cambria Math" panose="02040503050406030204" pitchFamily="18" charset="0"/>
                        </a:rPr>
                        <m:t>𝑥</m:t>
                      </m:r>
                    </m:e>
                  </m:d>
                  <m:r>
                    <a:rPr>
                      <a:latin typeface="Cambria Math" panose="02040503050406030204" pitchFamily="18" charset="0"/>
                    </a:rPr>
                    <m:t>=</m:t>
                  </m:r>
                  <m:d>
                    <m:dPr>
                      <m:begChr m:val="{"/>
                      <m:endChr m:val=""/>
                      <m:ctrlPr>
                        <a:rPr i="1">
                          <a:latin typeface="Cambria Math" panose="02040503050406030204" pitchFamily="18" charset="0"/>
                        </a:rPr>
                      </m:ctrlPr>
                    </m:dPr>
                    <m:e>
                      <m:m>
                        <m:mPr>
                          <m:plcHide m:val="on"/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f>
                              <m:fPr>
                                <m:ctrlPr>
                                  <a:rPr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p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!</m:t>
                                </m:r>
                              </m:den>
                            </m:f>
                          </m:e>
                          <m:e>
                            <m:r>
                              <m:rPr>
                                <m:nor/>
                              </m:rPr>
                              <a:rPr/>
                              <m:t> </m:t>
                            </m:r>
                            <m:r>
                              <m:rPr>
                                <m:nor/>
                              </m:rPr>
                              <a:rPr/>
                              <m:t>if</m:t>
                            </m:r>
                            <m:r>
                              <m:rPr>
                                <m:nor/>
                              </m:rPr>
                              <a:rPr/>
                              <m:t> </m:t>
                            </m:r>
                            <m:r>
                              <a:rPr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>
                                <a:latin typeface="Cambria Math" panose="02040503050406030204" pitchFamily="18" charset="0"/>
                              </a:rPr>
                              <m:t>∈{0,1,2,3…}</m:t>
                            </m:r>
                          </m:e>
                        </m:mr>
                        <m:mr>
                          <m:e>
                            <m:r>
                              <a:rPr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m:rPr>
                                <m:nor/>
                              </m:rPr>
                              <a:rPr/>
                              <m:t> </m:t>
                            </m:r>
                            <m:r>
                              <m:rPr>
                                <m:nor/>
                              </m:rPr>
                              <a:rPr/>
                              <m:t>otherwise</m:t>
                            </m:r>
                          </m:e>
                        </m:mr>
                      </m:m>
                    </m:e>
                  </m:d>
                </m:oMath>
              </m:oMathPara>
            </a14:m>
            <a:endParaRPr/>
          </a:p>
          <a:p>
            <a:pPr marL="0" lvl="0" indent="0">
              <a:buNone/>
            </a:pPr>
            <a14:m xmlns:a14="http://schemas.microsoft.com/office/drawing/2010/main">
              <m:oMathPara xmlns:m="http://schemas.openxmlformats.org/officeDocument/2006/math">
                <m:oMathParaPr>
                  <m:jc m:val="center"/>
                </m:oMathParaPr>
                <m:oMath xmlns:m="http://schemas.openxmlformats.org/officeDocument/2006/math">
                  <m:r>
                    <a:rPr>
                      <a:latin typeface="Cambria Math" panose="02040503050406030204" pitchFamily="18" charset="0"/>
                    </a:rPr>
                    <m:t> </m:t>
                  </m:r>
                </m:oMath>
              </m:oMathPara>
            </a14:m>
            <a:endParaRPr/>
          </a:p>
          <a:p>
            <a:pPr marL="0" lvl="0" indent="0">
              <a:buNone/>
            </a:pPr>
            <a14:m xmlns:a14="http://schemas.microsoft.com/office/drawing/2010/main">
              <m:oMathPara xmlns:m="http://schemas.openxmlformats.org/officeDocument/2006/math">
                <m:oMathParaPr>
                  <m:jc m:val="center"/>
                </m:oMathParaPr>
                <m:oMath xmlns:m="http://schemas.openxmlformats.org/officeDocument/2006/math">
                  <m:r>
                    <a:rPr>
                      <a:latin typeface="Cambria Math" panose="02040503050406030204" pitchFamily="18" charset="0"/>
                    </a:rPr>
                    <m:t>𝐸</m:t>
                  </m:r>
                  <m:d>
                    <m:dPr>
                      <m:ctrlPr>
                        <a:rPr i="1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>
                          <a:latin typeface="Cambria Math" panose="02040503050406030204" pitchFamily="18" charset="0"/>
                        </a:rPr>
                        <m:t>𝑋</m:t>
                      </m:r>
                    </m:e>
                  </m:d>
                  <m:r>
                    <a:rPr>
                      <a:latin typeface="Cambria Math" panose="02040503050406030204" pitchFamily="18" charset="0"/>
                    </a:rPr>
                    <m:t>=</m:t>
                  </m:r>
                  <m:r>
                    <a:rPr>
                      <a:latin typeface="Cambria Math" panose="02040503050406030204" pitchFamily="18" charset="0"/>
                    </a:rPr>
                    <m:t>𝜆</m:t>
                  </m:r>
                  <m:r>
                    <a:rPr>
                      <a:latin typeface="Cambria Math" panose="02040503050406030204" pitchFamily="18" charset="0"/>
                    </a:rPr>
                    <m:t>, </m:t>
                  </m:r>
                  <m:r>
                    <a:rPr>
                      <a:latin typeface="Cambria Math" panose="02040503050406030204" pitchFamily="18" charset="0"/>
                    </a:rPr>
                    <m:t>𝑉𝑎𝑟</m:t>
                  </m:r>
                  <m:d>
                    <m:dPr>
                      <m:ctrlPr>
                        <a:rPr i="1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>
                          <a:latin typeface="Cambria Math" panose="02040503050406030204" pitchFamily="18" charset="0"/>
                        </a:rPr>
                        <m:t>𝑋</m:t>
                      </m:r>
                    </m:e>
                  </m:d>
                  <m:r>
                    <a:rPr>
                      <a:latin typeface="Cambria Math" panose="02040503050406030204" pitchFamily="18" charset="0"/>
                    </a:rPr>
                    <m:t>=</m:t>
                  </m:r>
                  <m:r>
                    <a:rPr>
                      <a:latin typeface="Cambria Math" panose="02040503050406030204" pitchFamily="18" charset="0"/>
                    </a:rPr>
                    <m:t>𝜆</m:t>
                  </m:r>
                </m:oMath>
              </m:oMathPara>
            </a14:m>
            <a:endParaRPr/>
          </a:p>
          <a:p>
            <a:pPr marL="0" lvl="0" indent="0">
              <a:buNone/>
            </a:pPr>
            <a:r>
              <a:rPr b="1"/>
              <a:t>This distribution arises if you count the number of events that occur during a fixed interval, with </a:t>
            </a:r>
            <a14:m xmlns:a14="http://schemas.microsoft.com/office/drawing/2010/main">
              <m:oMath xmlns:m="http://schemas.openxmlformats.org/officeDocument/2006/math">
                <m:r>
                  <a:rPr>
                    <a:latin typeface="Cambria Math" panose="02040503050406030204" pitchFamily="18" charset="0"/>
                  </a:rPr>
                  <m:t>𝜆</m:t>
                </m:r>
              </m:oMath>
            </a14:m>
            <a:r>
              <a:rPr b="1"/>
              <a:t> the rate with which events occur.</a:t>
            </a:r>
          </a:p>
          <a:p>
            <a:pPr marL="0" lvl="0" indent="0">
              <a:buNone/>
            </a:pPr>
            <a:r>
              <a:t>The Poisson distribution is a limiting case of the Binomial:</a:t>
            </a:r>
          </a:p>
          <a:p>
            <a:pPr marL="0" lvl="0" indent="0">
              <a:buNone/>
            </a:pPr>
            <a:r>
              <a:t>Let </a:t>
            </a:r>
            <a14:m xmlns:a14="http://schemas.microsoft.com/office/drawing/2010/main">
              <m:oMath xmlns:m="http://schemas.openxmlformats.org/officeDocument/2006/math">
                <m:sSub>
                  <m:sSubPr>
                    <m:ctrlPr>
                      <a:rPr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>
                        <a:latin typeface="Cambria Math" panose="02040503050406030204" pitchFamily="18" charset="0"/>
                      </a:rPr>
                      <m:t>𝑋</m:t>
                    </m:r>
                  </m:e>
                  <m:sub>
                    <m:r>
                      <a:rPr>
                        <a:latin typeface="Cambria Math" panose="02040503050406030204" pitchFamily="18" charset="0"/>
                      </a:rPr>
                      <m:t>𝑛</m:t>
                    </m:r>
                  </m:sub>
                </m:sSub>
                <m:r>
                  <a:rPr>
                    <a:latin typeface="Cambria Math" panose="02040503050406030204" pitchFamily="18" charset="0"/>
                  </a:rPr>
                  <m:t>∼</m:t>
                </m:r>
                <m:r>
                  <m:rPr>
                    <m:nor/>
                  </m:rPr>
                  <a:rPr/>
                  <m:t> </m:t>
                </m:r>
                <m:r>
                  <m:rPr>
                    <m:nor/>
                  </m:rPr>
                  <a:rPr/>
                  <m:t>Bin</m:t>
                </m:r>
                <m:d>
                  <m:dPr>
                    <m:ctrlPr>
                      <a:rPr i="1">
                        <a:latin typeface="Cambria Math" panose="02040503050406030204" pitchFamily="18" charset="0"/>
                      </a:rPr>
                    </m:ctrlPr>
                  </m:dPr>
                  <m:e>
                    <m:r>
                      <a:rPr>
                        <a:latin typeface="Cambria Math" panose="02040503050406030204" pitchFamily="18" charset="0"/>
                      </a:rPr>
                      <m:t>𝑛</m:t>
                    </m:r>
                    <m:r>
                      <a:rPr>
                        <a:latin typeface="Cambria Math" panose="02040503050406030204" pitchFamily="18" charset="0"/>
                      </a:rPr>
                      <m:t>,</m:t>
                    </m:r>
                    <m:r>
                      <a:rPr>
                        <a:latin typeface="Cambria Math" panose="02040503050406030204" pitchFamily="18" charset="0"/>
                      </a:rPr>
                      <m:t>𝑝</m:t>
                    </m:r>
                  </m:e>
                </m:d>
              </m:oMath>
            </a14:m>
            <a:r>
              <a:t> and </a:t>
            </a:r>
            <a14:m xmlns:a14="http://schemas.microsoft.com/office/drawing/2010/main">
              <m:oMath xmlns:m="http://schemas.openxmlformats.org/officeDocument/2006/math">
                <m:r>
                  <a:rPr>
                    <a:latin typeface="Cambria Math" panose="02040503050406030204" pitchFamily="18" charset="0"/>
                  </a:rPr>
                  <m:t>𝑌</m:t>
                </m:r>
                <m:r>
                  <a:rPr>
                    <a:latin typeface="Cambria Math" panose="02040503050406030204" pitchFamily="18" charset="0"/>
                  </a:rPr>
                  <m:t>=</m:t>
                </m:r>
                <m:sSub>
                  <m:sSubPr>
                    <m:ctrlPr>
                      <a:rPr i="1"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m:rPr>
                        <m:nor/>
                      </m:rPr>
                      <a:rPr/>
                      <m:t>lim</m:t>
                    </m:r>
                  </m:e>
                  <m:sub>
                    <m:r>
                      <a:rPr>
                        <a:latin typeface="Cambria Math" panose="02040503050406030204" pitchFamily="18" charset="0"/>
                      </a:rPr>
                      <m:t>𝑛</m:t>
                    </m:r>
                    <m:r>
                      <a:rPr>
                        <a:latin typeface="Cambria Math" panose="02040503050406030204" pitchFamily="18" charset="0"/>
                      </a:rPr>
                      <m:t>→∞,</m:t>
                    </m:r>
                    <m:r>
                      <a:rPr>
                        <a:latin typeface="Cambria Math" panose="02040503050406030204" pitchFamily="18" charset="0"/>
                      </a:rPr>
                      <m:t>𝑝</m:t>
                    </m:r>
                    <m:r>
                      <a:rPr>
                        <a:latin typeface="Cambria Math" panose="02040503050406030204" pitchFamily="18" charset="0"/>
                      </a:rPr>
                      <m:t>→0</m:t>
                    </m:r>
                  </m:sub>
                </m:sSub>
                <m:sSub>
                  <m:sSubPr>
                    <m:ctrlPr>
                      <a:rPr i="1"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>
                        <a:latin typeface="Cambria Math" panose="02040503050406030204" pitchFamily="18" charset="0"/>
                      </a:rPr>
                      <m:t>𝑋</m:t>
                    </m:r>
                  </m:e>
                  <m:sub>
                    <m:r>
                      <a:rPr>
                        <a:latin typeface="Cambria Math" panose="02040503050406030204" pitchFamily="18" charset="0"/>
                      </a:rPr>
                      <m:t>𝑛</m:t>
                    </m:r>
                  </m:sub>
                </m:sSub>
              </m:oMath>
            </a14:m>
            <a:r>
              <a:t>.</a:t>
            </a:r>
          </a:p>
          <a:p>
            <a:pPr marL="0" lvl="0" indent="0">
              <a:buNone/>
            </a:pPr>
            <a:r>
              <a:t>If </a:t>
            </a:r>
            <a14:m xmlns:a14="http://schemas.microsoft.com/office/drawing/2010/main">
              <m:oMath xmlns:m="http://schemas.openxmlformats.org/officeDocument/2006/math">
                <m:r>
                  <a:rPr>
                    <a:latin typeface="Cambria Math" panose="02040503050406030204" pitchFamily="18" charset="0"/>
                  </a:rPr>
                  <m:t>𝑛𝑝</m:t>
                </m:r>
              </m:oMath>
            </a14:m>
            <a:r>
              <a:t> is kept fixed, then </a:t>
            </a:r>
            <a14:m xmlns:a14="http://schemas.microsoft.com/office/drawing/2010/main">
              <m:oMath xmlns:m="http://schemas.openxmlformats.org/officeDocument/2006/math">
                <m:r>
                  <a:rPr>
                    <a:latin typeface="Cambria Math" panose="02040503050406030204" pitchFamily="18" charset="0"/>
                  </a:rPr>
                  <m:t>𝑌</m:t>
                </m:r>
                <m:r>
                  <a:rPr>
                    <a:latin typeface="Cambria Math" panose="02040503050406030204" pitchFamily="18" charset="0"/>
                  </a:rPr>
                  <m:t>∼</m:t>
                </m:r>
                <m:r>
                  <m:rPr>
                    <m:nor/>
                  </m:rPr>
                  <a:rPr/>
                  <m:t> </m:t>
                </m:r>
                <m:r>
                  <m:rPr>
                    <m:nor/>
                  </m:rPr>
                  <a:rPr/>
                  <m:t>Poisson</m:t>
                </m:r>
                <m:d>
                  <m:dPr>
                    <m:ctrlPr>
                      <a:rPr i="1">
                        <a:latin typeface="Cambria Math" panose="02040503050406030204" pitchFamily="18" charset="0"/>
                      </a:rPr>
                    </m:ctrlPr>
                  </m:dPr>
                  <m:e>
                    <m:r>
                      <a:rPr>
                        <a:latin typeface="Cambria Math" panose="02040503050406030204" pitchFamily="18" charset="0"/>
                      </a:rPr>
                      <m:t>𝜆</m:t>
                    </m:r>
                  </m:e>
                </m:d>
              </m:oMath>
            </a14:m>
            <a:r>
              <a:t> with rate </a:t>
            </a:r>
            <a14:m xmlns:a14="http://schemas.microsoft.com/office/drawing/2010/main">
              <m:oMath xmlns:m="http://schemas.openxmlformats.org/officeDocument/2006/math">
                <m:r>
                  <a:rPr>
                    <a:latin typeface="Cambria Math" panose="02040503050406030204" pitchFamily="18" charset="0"/>
                  </a:rPr>
                  <m:t>𝜆</m:t>
                </m:r>
                <m:r>
                  <a:rPr>
                    <a:latin typeface="Cambria Math" panose="02040503050406030204" pitchFamily="18" charset="0"/>
                  </a:rPr>
                  <m:t>=</m:t>
                </m:r>
                <m:r>
                  <a:rPr>
                    <a:latin typeface="Cambria Math" panose="02040503050406030204" pitchFamily="18" charset="0"/>
                  </a:rPr>
                  <m:t>𝑛𝑝</m:t>
                </m:r>
              </m:oMath>
            </a14:m>
            <a:r>
              <a:t>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3F998A-2A5E-471F-9FEB-2559B0A7F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5CB42-CF14-4293-8971-6DCD1AAE8BE7}" type="slidenum">
              <a:rPr lang="en-GB" smtClean="0"/>
              <a:t>38</a:t>
            </a:fld>
            <a:endParaRPr lang="en-GB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A89D5-560C-4369-A313-7C24EDF02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Common distributions: Poisson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BC91F-1C76-43AE-8B2A-956D48B768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t>Examples:</a:t>
            </a:r>
          </a:p>
          <a:p>
            <a:pPr marL="0" lvl="0" indent="0">
              <a:buNone/>
            </a:pPr>
            <a14:m xmlns:a14="http://schemas.microsoft.com/office/drawing/2010/main">
              <m:oMathPara xmlns:m="http://schemas.openxmlformats.org/officeDocument/2006/math">
                <m:oMathParaPr>
                  <m:jc m:val="center"/>
                </m:oMathParaPr>
                <m:oMath xmlns:m="http://schemas.openxmlformats.org/officeDocument/2006/math">
                  <m:r>
                    <a:rPr>
                      <a:latin typeface="Cambria Math" panose="02040503050406030204" pitchFamily="18" charset="0"/>
                    </a:rPr>
                    <m:t> </m:t>
                  </m:r>
                </m:oMath>
              </m:oMathPara>
            </a14:m>
            <a:endParaRPr/>
          </a:p>
          <a:p>
            <a:pPr lvl="0"/>
            <a:r>
              <a:t>number of mutations on strand of DNA per unit time,</a:t>
            </a:r>
          </a:p>
          <a:p>
            <a:pPr lvl="0"/>
            <a:r>
              <a:t>number of asthma patient arrivals within a given hour of a walk-in clinic</a:t>
            </a:r>
          </a:p>
          <a:p>
            <a:pPr lvl="0"/>
            <a:r>
              <a:t>number of births, deaths, …, over a given period</a:t>
            </a:r>
          </a:p>
          <a:p>
            <a:pPr lvl="0"/>
            <a:r>
              <a:t>number of photons hitting a telescope image sensor</a:t>
            </a:r>
          </a:p>
          <a:p>
            <a:pPr lvl="0"/>
            <a:r>
              <a:t>…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3F998A-2A5E-471F-9FEB-2559B0A7F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5CB42-CF14-4293-8971-6DCD1AAE8BE7}" type="slidenum">
              <a:rPr lang="en-GB" smtClean="0"/>
              <a:t>39</a:t>
            </a:fld>
            <a:endParaRPr lang="en-GB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A89D5-560C-4369-A313-7C24EDF02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Learning outcomes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BC91F-1C76-43AE-8B2A-956D48B768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457200" lvl="0" indent="-457200">
              <a:buAutoNum type="arabicPeriod"/>
            </a:pPr>
            <a:r>
              <a:rPr b="1" dirty="0"/>
              <a:t>KNOW R</a:t>
            </a:r>
            <a:r>
              <a:rPr dirty="0"/>
              <a:t>: Explain know what R is &amp; what it can do.</a:t>
            </a:r>
          </a:p>
          <a:p>
            <a:pPr marL="457200" lvl="0" indent="-457200">
              <a:buAutoNum type="arabicPeriod"/>
            </a:pPr>
            <a:r>
              <a:rPr b="1" dirty="0"/>
              <a:t>KNOW R RESOURCES</a:t>
            </a:r>
            <a:r>
              <a:rPr dirty="0"/>
              <a:t>: List useful R resources and access them.</a:t>
            </a:r>
          </a:p>
          <a:p>
            <a:pPr marL="457200" lvl="0" indent="-457200">
              <a:buAutoNum type="arabicPeriod"/>
            </a:pPr>
            <a:r>
              <a:rPr b="1" dirty="0"/>
              <a:t>DO R</a:t>
            </a:r>
            <a:r>
              <a:rPr dirty="0"/>
              <a:t>: Perform basic operations relevant for your research in R:</a:t>
            </a:r>
          </a:p>
          <a:p>
            <a:pPr marL="914400" lvl="1" indent="-457200">
              <a:buAutoNum type="alphaLcPeriod"/>
            </a:pPr>
            <a:r>
              <a:rPr dirty="0"/>
              <a:t>Read data into R &amp; write data or results to the </a:t>
            </a:r>
            <a:r>
              <a:rPr dirty="0" err="1"/>
              <a:t>harddrive</a:t>
            </a:r>
            <a:r>
              <a:rPr dirty="0"/>
              <a:t>.</a:t>
            </a:r>
          </a:p>
          <a:p>
            <a:pPr marL="914400" lvl="1" indent="-457200">
              <a:buAutoNum type="alphaLcPeriod"/>
            </a:pPr>
            <a:r>
              <a:rPr dirty="0"/>
              <a:t>Manipulate &amp; use different object types.</a:t>
            </a:r>
          </a:p>
          <a:p>
            <a:pPr marL="914400" lvl="1" indent="-457200">
              <a:buAutoNum type="alphaLcPeriod"/>
            </a:pPr>
            <a:r>
              <a:rPr dirty="0"/>
              <a:t>Write &amp; use functions in R</a:t>
            </a:r>
          </a:p>
          <a:p>
            <a:pPr marL="914400" lvl="1" indent="-457200">
              <a:buAutoNum type="alphaLcPeriod"/>
            </a:pPr>
            <a:r>
              <a:rPr dirty="0"/>
              <a:t>Perform basic analyses on a dataset: mean, standard deviation, linear regression.</a:t>
            </a:r>
          </a:p>
          <a:p>
            <a:pPr marL="914400" lvl="1" indent="-457200">
              <a:buAutoNum type="alphaLcPeriod"/>
            </a:pPr>
            <a:r>
              <a:rPr dirty="0"/>
              <a:t>Produce various standard graphs and tables</a:t>
            </a:r>
          </a:p>
          <a:p>
            <a:pPr marL="457200" lvl="0" indent="-457200">
              <a:buAutoNum type="arabicPeriod"/>
            </a:pPr>
            <a:r>
              <a:rPr b="1" dirty="0"/>
              <a:t>UNDERSTAND BASICS OF STATISTICS</a:t>
            </a:r>
            <a:r>
              <a:rPr dirty="0"/>
              <a:t>: Explain basic statistical theory: common distributions, standard statistical techniques, common study designs, assumptions behind common statistical tests and regression models.</a:t>
            </a:r>
          </a:p>
          <a:p>
            <a:pPr marL="457200" lvl="0" indent="-457200">
              <a:buAutoNum type="arabicPeriod"/>
            </a:pPr>
            <a:r>
              <a:rPr b="1" dirty="0"/>
              <a:t>UNDERSTAND STUDY DESIGNS</a:t>
            </a:r>
            <a:r>
              <a:rPr dirty="0"/>
              <a:t>: Recommend appropriate designs &amp; analyses.</a:t>
            </a:r>
          </a:p>
          <a:p>
            <a:pPr marL="457200" lvl="0" indent="-457200">
              <a:buAutoNum type="arabicPeriod"/>
            </a:pPr>
            <a:r>
              <a:rPr b="1" dirty="0"/>
              <a:t>COMPREHEND OPEN SCIENCE</a:t>
            </a:r>
            <a:r>
              <a:rPr dirty="0"/>
              <a:t>: </a:t>
            </a:r>
            <a:r>
              <a:rPr dirty="0" err="1"/>
              <a:t>Summarise</a:t>
            </a:r>
            <a:r>
              <a:rPr dirty="0"/>
              <a:t> principles of open, reproducible research.</a:t>
            </a:r>
          </a:p>
          <a:p>
            <a:pPr marL="457200" lvl="0" indent="-457200">
              <a:buAutoNum type="arabicPeriod"/>
            </a:pPr>
            <a:r>
              <a:rPr b="1" dirty="0"/>
              <a:t>DO OPEN SCIENCE WITH R</a:t>
            </a:r>
            <a:r>
              <a:rPr dirty="0"/>
              <a:t>: Use R scripts, R markdown, packages &amp; GitHub.</a:t>
            </a:r>
            <a:endParaRPr lang="en-GB" dirty="0"/>
          </a:p>
          <a:p>
            <a:pPr marL="0" lvl="0" indent="0">
              <a:buNone/>
            </a:pPr>
            <a:endParaRPr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3F998A-2A5E-471F-9FEB-2559B0A7F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5CB42-CF14-4293-8971-6DCD1AAE8BE7}" type="slidenum">
              <a:rPr lang="en-GB" smtClean="0"/>
              <a:t>4</a:t>
            </a:fld>
            <a:endParaRPr lang="en-GB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A89D5-560C-4369-A313-7C24EDF02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Common distributions: Poisson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BC91F-1C76-43AE-8B2A-956D48B768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t>In R:</a:t>
            </a:r>
          </a:p>
          <a:p>
            <a:pPr marL="0" lvl="0" indent="0">
              <a:buNone/>
            </a:pPr>
            <a14:m xmlns:a14="http://schemas.microsoft.com/office/drawing/2010/main">
              <m:oMathPara xmlns:m="http://schemas.openxmlformats.org/officeDocument/2006/math">
                <m:oMathParaPr>
                  <m:jc m:val="center"/>
                </m:oMathParaPr>
                <m:oMath xmlns:m="http://schemas.openxmlformats.org/officeDocument/2006/math">
                  <m:r>
                    <a:rPr>
                      <a:latin typeface="Cambria Math" panose="02040503050406030204" pitchFamily="18" charset="0"/>
                    </a:rPr>
                    <m:t> </m:t>
                  </m:r>
                </m:oMath>
              </m:oMathPara>
            </a14:m>
            <a:endParaRPr/>
          </a:p>
          <a:p>
            <a:pPr lvl="0"/>
            <a:r>
              <a:rPr>
                <a:latin typeface="Courier"/>
              </a:rPr>
              <a:t>rpois(n,lambda)</a:t>
            </a:r>
            <a:r>
              <a:t> - to sample from this distribution</a:t>
            </a:r>
          </a:p>
          <a:p>
            <a:pPr lvl="0"/>
            <a:r>
              <a:rPr>
                <a:latin typeface="Courier"/>
              </a:rPr>
              <a:t>dpois(x,lambda)</a:t>
            </a:r>
            <a:r>
              <a:t> - for the probability mass </a:t>
            </a:r>
            <a14:m xmlns:a14="http://schemas.microsoft.com/office/drawing/2010/main">
              <m:oMath xmlns:m="http://schemas.openxmlformats.org/officeDocument/2006/math">
                <m:r>
                  <a:rPr>
                    <a:latin typeface="Cambria Math" panose="02040503050406030204" pitchFamily="18" charset="0"/>
                  </a:rPr>
                  <m:t>𝑃</m:t>
                </m:r>
                <m:d>
                  <m:dPr>
                    <m:ctrlPr>
                      <a:rPr i="1">
                        <a:latin typeface="Cambria Math" panose="02040503050406030204" pitchFamily="18" charset="0"/>
                      </a:rPr>
                    </m:ctrlPr>
                  </m:dPr>
                  <m:e>
                    <m:r>
                      <a:rPr>
                        <a:latin typeface="Cambria Math" panose="02040503050406030204" pitchFamily="18" charset="0"/>
                      </a:rPr>
                      <m:t>𝑋</m:t>
                    </m:r>
                    <m:r>
                      <a:rPr>
                        <a:latin typeface="Cambria Math" panose="02040503050406030204" pitchFamily="18" charset="0"/>
                      </a:rPr>
                      <m:t>=</m:t>
                    </m:r>
                    <m:r>
                      <a:rPr>
                        <a:latin typeface="Cambria Math" panose="02040503050406030204" pitchFamily="18" charset="0"/>
                      </a:rPr>
                      <m:t>𝑥</m:t>
                    </m:r>
                  </m:e>
                </m:d>
              </m:oMath>
            </a14:m>
            <a:endParaRPr/>
          </a:p>
          <a:p>
            <a:pPr lvl="0"/>
            <a:r>
              <a:rPr>
                <a:latin typeface="Courier"/>
              </a:rPr>
              <a:t>ppois(q,lambda)</a:t>
            </a:r>
            <a:r>
              <a:t> - for the cumulative distribution function </a:t>
            </a:r>
            <a14:m xmlns:a14="http://schemas.microsoft.com/office/drawing/2010/main">
              <m:oMath xmlns:m="http://schemas.openxmlformats.org/officeDocument/2006/math">
                <m:r>
                  <a:rPr>
                    <a:latin typeface="Cambria Math" panose="02040503050406030204" pitchFamily="18" charset="0"/>
                  </a:rPr>
                  <m:t>𝑃</m:t>
                </m:r>
                <m:d>
                  <m:dPr>
                    <m:ctrlPr>
                      <a:rPr i="1">
                        <a:latin typeface="Cambria Math" panose="02040503050406030204" pitchFamily="18" charset="0"/>
                      </a:rPr>
                    </m:ctrlPr>
                  </m:dPr>
                  <m:e>
                    <m:r>
                      <a:rPr>
                        <a:latin typeface="Cambria Math" panose="02040503050406030204" pitchFamily="18" charset="0"/>
                      </a:rPr>
                      <m:t>𝑋</m:t>
                    </m:r>
                    <m:r>
                      <a:rPr>
                        <a:latin typeface="Cambria Math" panose="02040503050406030204" pitchFamily="18" charset="0"/>
                      </a:rPr>
                      <m:t>≤</m:t>
                    </m:r>
                    <m:r>
                      <a:rPr>
                        <a:latin typeface="Cambria Math" panose="02040503050406030204" pitchFamily="18" charset="0"/>
                      </a:rPr>
                      <m:t>𝑞</m:t>
                    </m:r>
                  </m:e>
                </m:d>
              </m:oMath>
            </a14:m>
            <a:endParaRPr/>
          </a:p>
          <a:p>
            <a:pPr lvl="0"/>
            <a:r>
              <a:rPr>
                <a:latin typeface="Courier"/>
              </a:rPr>
              <a:t>qpois(p,lambda)</a:t>
            </a:r>
            <a:r>
              <a:t> - to calculate theoretical quantiles </a:t>
            </a:r>
            <a14:m xmlns:a14="http://schemas.microsoft.com/office/drawing/2010/main">
              <m:oMath xmlns:m="http://schemas.openxmlformats.org/officeDocument/2006/math">
                <m:r>
                  <a:rPr>
                    <a:latin typeface="Cambria Math" panose="02040503050406030204" pitchFamily="18" charset="0"/>
                  </a:rPr>
                  <m:t>𝑞</m:t>
                </m:r>
                <m:r>
                  <m:rPr>
                    <m:nor/>
                  </m:rPr>
                  <a:rPr/>
                  <m:t> </m:t>
                </m:r>
                <m:r>
                  <m:rPr>
                    <m:nor/>
                  </m:rPr>
                  <a:rPr/>
                  <m:t>so</m:t>
                </m:r>
                <m:r>
                  <m:rPr>
                    <m:nor/>
                  </m:rPr>
                  <a:rPr/>
                  <m:t> </m:t>
                </m:r>
                <m:r>
                  <m:rPr>
                    <m:nor/>
                  </m:rPr>
                  <a:rPr/>
                  <m:t>that</m:t>
                </m:r>
                <m:r>
                  <m:rPr>
                    <m:nor/>
                  </m:rPr>
                  <a:rPr/>
                  <m:t> </m:t>
                </m:r>
                <m:r>
                  <a:rPr>
                    <a:latin typeface="Cambria Math" panose="02040503050406030204" pitchFamily="18" charset="0"/>
                  </a:rPr>
                  <m:t>𝑃</m:t>
                </m:r>
                <m:d>
                  <m:dPr>
                    <m:ctrlPr>
                      <a:rPr i="1">
                        <a:latin typeface="Cambria Math" panose="02040503050406030204" pitchFamily="18" charset="0"/>
                      </a:rPr>
                    </m:ctrlPr>
                  </m:dPr>
                  <m:e>
                    <m:r>
                      <a:rPr>
                        <a:latin typeface="Cambria Math" panose="02040503050406030204" pitchFamily="18" charset="0"/>
                      </a:rPr>
                      <m:t>𝑋</m:t>
                    </m:r>
                    <m:r>
                      <a:rPr>
                        <a:latin typeface="Cambria Math" panose="02040503050406030204" pitchFamily="18" charset="0"/>
                      </a:rPr>
                      <m:t>≤</m:t>
                    </m:r>
                    <m:r>
                      <a:rPr>
                        <a:latin typeface="Cambria Math" panose="02040503050406030204" pitchFamily="18" charset="0"/>
                      </a:rPr>
                      <m:t>𝑞</m:t>
                    </m:r>
                  </m:e>
                </m:d>
                <m:r>
                  <a:rPr>
                    <a:latin typeface="Cambria Math" panose="02040503050406030204" pitchFamily="18" charset="0"/>
                  </a:rPr>
                  <m:t>=</m:t>
                </m:r>
                <m:r>
                  <a:rPr>
                    <a:latin typeface="Cambria Math" panose="02040503050406030204" pitchFamily="18" charset="0"/>
                  </a:rPr>
                  <m:t>𝑝</m:t>
                </m:r>
              </m:oMath>
            </a14:m>
            <a:endParaRPr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3F998A-2A5E-471F-9FEB-2559B0A7F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5CB42-CF14-4293-8971-6DCD1AAE8BE7}" type="slidenum">
              <a:rPr lang="en-GB" smtClean="0"/>
              <a:t>40</a:t>
            </a:fld>
            <a:endParaRPr lang="en-GB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A89D5-560C-4369-A313-7C24EDF02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Common distributions: Poisson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BC91F-1C76-43AE-8B2A-956D48B768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t>As an exercise:</a:t>
            </a:r>
          </a:p>
          <a:p>
            <a:pPr marL="0" lvl="0" indent="0">
              <a:buNone/>
            </a:pPr>
            <a14:m xmlns:a14="http://schemas.microsoft.com/office/drawing/2010/main">
              <m:oMathPara xmlns:m="http://schemas.openxmlformats.org/officeDocument/2006/math">
                <m:oMathParaPr>
                  <m:jc m:val="center"/>
                </m:oMathParaPr>
                <m:oMath xmlns:m="http://schemas.openxmlformats.org/officeDocument/2006/math">
                  <m:r>
                    <a:rPr>
                      <a:latin typeface="Cambria Math" panose="02040503050406030204" pitchFamily="18" charset="0"/>
                    </a:rPr>
                    <m:t> </m:t>
                  </m:r>
                </m:oMath>
              </m:oMathPara>
            </a14:m>
            <a:endParaRPr/>
          </a:p>
          <a:p>
            <a:pPr lvl="0"/>
            <a:r>
              <a:t>You plan to study to observe the hourly number of patients showing up with broken femurs in your hospital’s A&amp;E ward. From previous studies you know that on average there will be 2 such patients per hour. How could you get an idea what data to expect?</a:t>
            </a:r>
          </a:p>
          <a:p>
            <a:pPr lvl="0"/>
            <a:r>
              <a:t>Assuming the weekly incident cases of typhoid in your area follow a Poisson distribution with an average of 4 cases, what is the probability of recording 8 cases in a given week?</a:t>
            </a:r>
          </a:p>
          <a:p>
            <a:pPr lvl="0"/>
            <a:r>
              <a:t>Staying with this example, calculate the probability of 12 or more cases of typhoid being observed in a particular week.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3F998A-2A5E-471F-9FEB-2559B0A7F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5CB42-CF14-4293-8971-6DCD1AAE8BE7}" type="slidenum">
              <a:rPr lang="en-GB" smtClean="0"/>
              <a:t>41</a:t>
            </a:fld>
            <a:endParaRPr lang="en-GB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A89D5-560C-4369-A313-7C24EDF02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Common distributions: Poisson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BC91F-1C76-43AE-8B2A-956D48B768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t>Solutions:</a:t>
            </a:r>
          </a:p>
          <a:p>
            <a:pPr marL="0" lvl="0" indent="0">
              <a:buNone/>
            </a:pPr>
            <a14:m xmlns:a14="http://schemas.microsoft.com/office/drawing/2010/main">
              <m:oMathPara xmlns:m="http://schemas.openxmlformats.org/officeDocument/2006/math">
                <m:oMathParaPr>
                  <m:jc m:val="center"/>
                </m:oMathParaPr>
                <m:oMath xmlns:m="http://schemas.openxmlformats.org/officeDocument/2006/math">
                  <m:r>
                    <a:rPr>
                      <a:latin typeface="Cambria Math" panose="02040503050406030204" pitchFamily="18" charset="0"/>
                    </a:rPr>
                    <m:t> </m:t>
                  </m:r>
                </m:oMath>
              </m:oMathPara>
            </a14:m>
            <a:endParaRPr/>
          </a:p>
          <a:p>
            <a:pPr lvl="0"/>
            <a:r>
              <a:t>You plan to study to observe the hourly number of patients showing up with broken femurs in your hospital’s A&amp;E ward. From previous studies you know that on average there will be 2 such patients per hour. How could you get an idea what data to expect?</a:t>
            </a:r>
          </a:p>
          <a:p>
            <a:pPr marL="457200" lvl="1" indent="0">
              <a:buNone/>
            </a:pPr>
            <a:r>
              <a:rPr>
                <a:latin typeface="Courier"/>
              </a:rPr>
              <a:t>rpois(n=100,lambda=2)</a:t>
            </a:r>
          </a:p>
          <a:p>
            <a:pPr lvl="0"/>
            <a:r>
              <a:t>Assuming the weekly incident cases of typhoid in your area follow a Poisson distribution with an average of 4 cases, what is the probability of recording 8 cases in a given week?</a:t>
            </a:r>
          </a:p>
          <a:p>
            <a:pPr marL="457200" lvl="1" indent="0">
              <a:buNone/>
            </a:pPr>
            <a:r>
              <a:rPr>
                <a:latin typeface="Courier"/>
              </a:rPr>
              <a:t>dpois(x=8,lambda=4)</a:t>
            </a:r>
            <a:r>
              <a:t> - this is </a:t>
            </a:r>
            <a14:m xmlns:a14="http://schemas.microsoft.com/office/drawing/2010/main">
              <m:oMath xmlns:m="http://schemas.openxmlformats.org/officeDocument/2006/math">
                <m:r>
                  <a:rPr>
                    <a:latin typeface="Cambria Math" panose="02040503050406030204" pitchFamily="18" charset="0"/>
                  </a:rPr>
                  <m:t>𝑃</m:t>
                </m:r>
                <m:d>
                  <m:dPr>
                    <m:ctrlPr>
                      <a:rPr i="1">
                        <a:latin typeface="Cambria Math" panose="02040503050406030204" pitchFamily="18" charset="0"/>
                      </a:rPr>
                    </m:ctrlPr>
                  </m:dPr>
                  <m:e>
                    <m:r>
                      <a:rPr>
                        <a:latin typeface="Cambria Math" panose="02040503050406030204" pitchFamily="18" charset="0"/>
                      </a:rPr>
                      <m:t>𝑋</m:t>
                    </m:r>
                    <m:r>
                      <a:rPr>
                        <a:latin typeface="Cambria Math" panose="02040503050406030204" pitchFamily="18" charset="0"/>
                      </a:rPr>
                      <m:t>=8|</m:t>
                    </m:r>
                    <m:r>
                      <a:rPr>
                        <a:latin typeface="Cambria Math" panose="02040503050406030204" pitchFamily="18" charset="0"/>
                      </a:rPr>
                      <m:t>𝜆</m:t>
                    </m:r>
                    <m:r>
                      <a:rPr>
                        <a:latin typeface="Cambria Math" panose="02040503050406030204" pitchFamily="18" charset="0"/>
                      </a:rPr>
                      <m:t>=4</m:t>
                    </m:r>
                  </m:e>
                </m:d>
              </m:oMath>
            </a14:m>
            <a:endParaRPr/>
          </a:p>
          <a:p>
            <a:pPr lvl="0"/>
            <a:r>
              <a:t>Staying with this example, calculate the probability of 8 or more cases of typhoid being observed in a particular week.</a:t>
            </a:r>
          </a:p>
          <a:p>
            <a:pPr marL="457200" lvl="1" indent="0">
              <a:buNone/>
            </a:pPr>
            <a:r>
              <a:rPr>
                <a:latin typeface="Courier"/>
              </a:rPr>
              <a:t>1-ppois(q=7,lambda=4)</a:t>
            </a:r>
            <a:r>
              <a:t> or </a:t>
            </a:r>
            <a:r>
              <a:rPr>
                <a:latin typeface="Courier"/>
              </a:rPr>
              <a:t>1-sum(dpois(0:7,lambda=4))</a:t>
            </a:r>
            <a:r>
              <a:t> - this is </a:t>
            </a:r>
            <a14:m xmlns:a14="http://schemas.microsoft.com/office/drawing/2010/main">
              <m:oMath xmlns:m="http://schemas.openxmlformats.org/officeDocument/2006/math">
                <m:r>
                  <a:rPr>
                    <a:latin typeface="Cambria Math" panose="02040503050406030204" pitchFamily="18" charset="0"/>
                  </a:rPr>
                  <m:t>𝑃</m:t>
                </m:r>
                <m:d>
                  <m:dPr>
                    <m:ctrlPr>
                      <a:rPr i="1">
                        <a:latin typeface="Cambria Math" panose="02040503050406030204" pitchFamily="18" charset="0"/>
                      </a:rPr>
                    </m:ctrlPr>
                  </m:dPr>
                  <m:e>
                    <m:r>
                      <a:rPr>
                        <a:latin typeface="Cambria Math" panose="02040503050406030204" pitchFamily="18" charset="0"/>
                      </a:rPr>
                      <m:t>𝑋</m:t>
                    </m:r>
                    <m:r>
                      <a:rPr>
                        <a:latin typeface="Cambria Math" panose="02040503050406030204" pitchFamily="18" charset="0"/>
                      </a:rPr>
                      <m:t>≥8|</m:t>
                    </m:r>
                    <m:r>
                      <a:rPr>
                        <a:latin typeface="Cambria Math" panose="02040503050406030204" pitchFamily="18" charset="0"/>
                      </a:rPr>
                      <m:t>𝜆</m:t>
                    </m:r>
                    <m:r>
                      <a:rPr>
                        <a:latin typeface="Cambria Math" panose="02040503050406030204" pitchFamily="18" charset="0"/>
                      </a:rPr>
                      <m:t>=4</m:t>
                    </m:r>
                  </m:e>
                </m:d>
                <m:r>
                  <a:rPr>
                    <a:latin typeface="Cambria Math" panose="02040503050406030204" pitchFamily="18" charset="0"/>
                  </a:rPr>
                  <m:t>=</m:t>
                </m:r>
                <m:r>
                  <a:rPr>
                    <a:latin typeface="Cambria Math" panose="02040503050406030204" pitchFamily="18" charset="0"/>
                  </a:rPr>
                  <m:t>𝑃</m:t>
                </m:r>
                <m:d>
                  <m:dPr>
                    <m:ctrlPr>
                      <a:rPr i="1">
                        <a:latin typeface="Cambria Math" panose="02040503050406030204" pitchFamily="18" charset="0"/>
                      </a:rPr>
                    </m:ctrlPr>
                  </m:dPr>
                  <m:e>
                    <m:r>
                      <a:rPr>
                        <a:latin typeface="Cambria Math" panose="02040503050406030204" pitchFamily="18" charset="0"/>
                      </a:rPr>
                      <m:t>𝑋</m:t>
                    </m:r>
                    <m:r>
                      <a:rPr>
                        <a:latin typeface="Cambria Math" panose="02040503050406030204" pitchFamily="18" charset="0"/>
                      </a:rPr>
                      <m:t>&gt;7|</m:t>
                    </m:r>
                    <m:r>
                      <a:rPr>
                        <a:latin typeface="Cambria Math" panose="02040503050406030204" pitchFamily="18" charset="0"/>
                      </a:rPr>
                      <m:t>𝜆</m:t>
                    </m:r>
                    <m:r>
                      <a:rPr>
                        <a:latin typeface="Cambria Math" panose="02040503050406030204" pitchFamily="18" charset="0"/>
                      </a:rPr>
                      <m:t>=4</m:t>
                    </m:r>
                  </m:e>
                </m:d>
                <m:r>
                  <a:rPr>
                    <a:latin typeface="Cambria Math" panose="02040503050406030204" pitchFamily="18" charset="0"/>
                  </a:rPr>
                  <m:t>=1−</m:t>
                </m:r>
                <m:r>
                  <a:rPr>
                    <a:latin typeface="Cambria Math" panose="02040503050406030204" pitchFamily="18" charset="0"/>
                  </a:rPr>
                  <m:t>𝑃</m:t>
                </m:r>
                <m:d>
                  <m:dPr>
                    <m:ctrlPr>
                      <a:rPr i="1">
                        <a:latin typeface="Cambria Math" panose="02040503050406030204" pitchFamily="18" charset="0"/>
                      </a:rPr>
                    </m:ctrlPr>
                  </m:dPr>
                  <m:e>
                    <m:r>
                      <a:rPr>
                        <a:latin typeface="Cambria Math" panose="02040503050406030204" pitchFamily="18" charset="0"/>
                      </a:rPr>
                      <m:t>𝑋</m:t>
                    </m:r>
                    <m:r>
                      <a:rPr>
                        <a:latin typeface="Cambria Math" panose="02040503050406030204" pitchFamily="18" charset="0"/>
                      </a:rPr>
                      <m:t>≤7|</m:t>
                    </m:r>
                    <m:r>
                      <a:rPr>
                        <a:latin typeface="Cambria Math" panose="02040503050406030204" pitchFamily="18" charset="0"/>
                      </a:rPr>
                      <m:t>𝜆</m:t>
                    </m:r>
                    <m:r>
                      <a:rPr>
                        <a:latin typeface="Cambria Math" panose="02040503050406030204" pitchFamily="18" charset="0"/>
                      </a:rPr>
                      <m:t>=4</m:t>
                    </m:r>
                  </m:e>
                </m:d>
              </m:oMath>
            </a14:m>
            <a:endParaRPr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3F998A-2A5E-471F-9FEB-2559B0A7F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5CB42-CF14-4293-8971-6DCD1AAE8BE7}" type="slidenum">
              <a:rPr lang="en-GB" smtClean="0"/>
              <a:t>42</a:t>
            </a:fld>
            <a:endParaRPr lang="en-GB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A89D5-560C-4369-A313-7C24EDF02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Common distributions: Poisson</a:t>
            </a:r>
          </a:p>
        </p:txBody>
      </p:sp>
      <p:pic>
        <p:nvPicPr>
          <p:cNvPr id="3" name="Picture 1" descr="dataAndSupportDocs/poisson.jp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330700" y="1816100"/>
            <a:ext cx="3543300" cy="415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838200" y="5969000"/>
            <a:ext cx="10515600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t>Simeon Denis Poisson (public domain / Wikipedia)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3F998A-2A5E-471F-9FEB-2559B0A7F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5CB42-CF14-4293-8971-6DCD1AAE8BE7}" type="slidenum">
              <a:rPr lang="en-GB" smtClean="0"/>
              <a:t>43</a:t>
            </a:fld>
            <a:endParaRPr lang="en-GB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C315F-F711-43BA-8C23-8D50769E3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6444590" cy="827070"/>
          </a:xfrm>
        </p:spPr>
        <p:txBody>
          <a:bodyPr/>
          <a:lstStyle/>
          <a:p>
            <a:pPr marL="0" lvl="0" indent="0">
              <a:buNone/>
            </a:pPr>
            <a:r>
              <a:rPr dirty="0"/>
              <a:t>Common distributions: Poisson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C278EB-CD3C-4569-8B41-D3DDD3B400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87676" y="1602769"/>
            <a:ext cx="4664468" cy="4623369"/>
          </a:xfrm>
        </p:spPr>
        <p:txBody>
          <a:bodyPr>
            <a:normAutofit fontScale="92500" lnSpcReduction="20000"/>
          </a:bodyPr>
          <a:lstStyle/>
          <a:p>
            <a:pPr lvl="0" indent="0">
              <a:buNone/>
            </a:pPr>
            <a:r>
              <a:rPr dirty="0" err="1">
                <a:latin typeface="Courier"/>
              </a:rPr>
              <a:t>plotPois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b="1" dirty="0">
                <a:solidFill>
                  <a:srgbClr val="007020"/>
                </a:solidFill>
                <a:latin typeface="Courier"/>
              </a:rPr>
              <a:t>function</a:t>
            </a:r>
            <a:r>
              <a:rPr dirty="0">
                <a:latin typeface="Courier"/>
              </a:rPr>
              <a:t>(</a:t>
            </a:r>
            <a:r>
              <a:rPr dirty="0" err="1">
                <a:latin typeface="Courier"/>
              </a:rPr>
              <a:t>lambda,col,</a:t>
            </a:r>
            <a:r>
              <a:rPr dirty="0" err="1">
                <a:solidFill>
                  <a:srgbClr val="7D9029"/>
                </a:solidFill>
                <a:latin typeface="Courier"/>
              </a:rPr>
              <a:t>maxK</a:t>
            </a:r>
            <a:r>
              <a:rPr dirty="0">
                <a:solidFill>
                  <a:srgbClr val="7D9029"/>
                </a:solidFill>
                <a:latin typeface="Courier"/>
              </a:rPr>
              <a:t>=</a:t>
            </a:r>
            <a:r>
              <a:rPr dirty="0">
                <a:solidFill>
                  <a:srgbClr val="40A070"/>
                </a:solidFill>
                <a:latin typeface="Courier"/>
              </a:rPr>
              <a:t>10</a:t>
            </a:r>
            <a:r>
              <a:rPr dirty="0">
                <a:latin typeface="Courier"/>
              </a:rPr>
              <a:t>){</a:t>
            </a:r>
            <a:br>
              <a:rPr dirty="0"/>
            </a:br>
            <a:r>
              <a:rPr dirty="0">
                <a:latin typeface="Courier"/>
              </a:rPr>
              <a:t>  x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solidFill>
                  <a:srgbClr val="06287E"/>
                </a:solidFill>
                <a:latin typeface="Courier"/>
              </a:rPr>
              <a:t>seq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A070"/>
                </a:solidFill>
                <a:latin typeface="Courier"/>
              </a:rPr>
              <a:t>0</a:t>
            </a:r>
            <a:r>
              <a:rPr dirty="0">
                <a:latin typeface="Courier"/>
              </a:rPr>
              <a:t>,maxK,</a:t>
            </a:r>
            <a:r>
              <a:rPr dirty="0">
                <a:solidFill>
                  <a:srgbClr val="7D9029"/>
                </a:solidFill>
                <a:latin typeface="Courier"/>
              </a:rPr>
              <a:t>by=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latin typeface="Courier"/>
              </a:rPr>
              <a:t>)</a:t>
            </a:r>
            <a:br>
              <a:rPr dirty="0"/>
            </a:br>
            <a:r>
              <a:rPr dirty="0">
                <a:latin typeface="Courier"/>
              </a:rPr>
              <a:t>  </a:t>
            </a:r>
            <a:r>
              <a:rPr dirty="0" err="1">
                <a:latin typeface="Courier"/>
              </a:rPr>
              <a:t>px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 err="1">
                <a:solidFill>
                  <a:srgbClr val="06287E"/>
                </a:solidFill>
                <a:latin typeface="Courier"/>
              </a:rPr>
              <a:t>dpois</a:t>
            </a:r>
            <a:r>
              <a:rPr dirty="0">
                <a:latin typeface="Courier"/>
              </a:rPr>
              <a:t>(</a:t>
            </a:r>
            <a:r>
              <a:rPr dirty="0" err="1">
                <a:latin typeface="Courier"/>
              </a:rPr>
              <a:t>x,</a:t>
            </a:r>
            <a:r>
              <a:rPr dirty="0" err="1">
                <a:solidFill>
                  <a:srgbClr val="7D9029"/>
                </a:solidFill>
                <a:latin typeface="Courier"/>
              </a:rPr>
              <a:t>lambda</a:t>
            </a:r>
            <a:r>
              <a:rPr dirty="0">
                <a:solidFill>
                  <a:srgbClr val="7D9029"/>
                </a:solidFill>
                <a:latin typeface="Courier"/>
              </a:rPr>
              <a:t>=</a:t>
            </a:r>
            <a:r>
              <a:rPr dirty="0">
                <a:latin typeface="Courier"/>
              </a:rPr>
              <a:t>lambda)</a:t>
            </a:r>
            <a:br>
              <a:rPr dirty="0"/>
            </a:br>
            <a:r>
              <a:rPr dirty="0">
                <a:latin typeface="Courier"/>
              </a:rPr>
              <a:t>  </a:t>
            </a:r>
            <a:r>
              <a:rPr dirty="0" err="1">
                <a:latin typeface="Courier"/>
              </a:rPr>
              <a:t>df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 err="1">
                <a:solidFill>
                  <a:srgbClr val="06287E"/>
                </a:solidFill>
                <a:latin typeface="Courier"/>
              </a:rPr>
              <a:t>tibble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7D9029"/>
                </a:solidFill>
                <a:latin typeface="Courier"/>
              </a:rPr>
              <a:t>x=</a:t>
            </a:r>
            <a:r>
              <a:rPr dirty="0" err="1">
                <a:latin typeface="Courier"/>
              </a:rPr>
              <a:t>x,</a:t>
            </a:r>
            <a:r>
              <a:rPr dirty="0" err="1">
                <a:solidFill>
                  <a:srgbClr val="7D9029"/>
                </a:solidFill>
                <a:latin typeface="Courier"/>
              </a:rPr>
              <a:t>px</a:t>
            </a:r>
            <a:r>
              <a:rPr dirty="0">
                <a:solidFill>
                  <a:srgbClr val="7D9029"/>
                </a:solidFill>
                <a:latin typeface="Courier"/>
              </a:rPr>
              <a:t>=</a:t>
            </a:r>
            <a:r>
              <a:rPr dirty="0" err="1">
                <a:latin typeface="Courier"/>
              </a:rPr>
              <a:t>px</a:t>
            </a:r>
            <a:r>
              <a:rPr dirty="0">
                <a:latin typeface="Courier"/>
              </a:rPr>
              <a:t>)</a:t>
            </a:r>
            <a:br>
              <a:rPr dirty="0"/>
            </a:br>
            <a:r>
              <a:rPr dirty="0">
                <a:latin typeface="Courier"/>
              </a:rPr>
              <a:t>  </a:t>
            </a:r>
            <a:br>
              <a:rPr dirty="0"/>
            </a:br>
            <a:r>
              <a:rPr dirty="0">
                <a:latin typeface="Courier"/>
              </a:rPr>
              <a:t>  g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 err="1">
                <a:solidFill>
                  <a:srgbClr val="06287E"/>
                </a:solidFill>
                <a:latin typeface="Courier"/>
              </a:rPr>
              <a:t>ggplot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7D9029"/>
                </a:solidFill>
                <a:latin typeface="Courier"/>
              </a:rPr>
              <a:t>data=</a:t>
            </a:r>
            <a:r>
              <a:rPr dirty="0" err="1">
                <a:latin typeface="Courier"/>
              </a:rPr>
              <a:t>df,</a:t>
            </a:r>
            <a:r>
              <a:rPr dirty="0" err="1">
                <a:solidFill>
                  <a:srgbClr val="7D9029"/>
                </a:solidFill>
                <a:latin typeface="Courier"/>
              </a:rPr>
              <a:t>mapping</a:t>
            </a:r>
            <a:r>
              <a:rPr dirty="0">
                <a:solidFill>
                  <a:srgbClr val="7D9029"/>
                </a:solidFill>
                <a:latin typeface="Courier"/>
              </a:rPr>
              <a:t>=</a:t>
            </a:r>
            <a:r>
              <a:rPr dirty="0" err="1">
                <a:solidFill>
                  <a:srgbClr val="06287E"/>
                </a:solidFill>
                <a:latin typeface="Courier"/>
              </a:rPr>
              <a:t>aes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7D9029"/>
                </a:solidFill>
                <a:latin typeface="Courier"/>
              </a:rPr>
              <a:t>x=</a:t>
            </a:r>
            <a:r>
              <a:rPr dirty="0" err="1">
                <a:latin typeface="Courier"/>
              </a:rPr>
              <a:t>x,</a:t>
            </a:r>
            <a:r>
              <a:rPr dirty="0" err="1">
                <a:solidFill>
                  <a:srgbClr val="7D9029"/>
                </a:solidFill>
                <a:latin typeface="Courier"/>
              </a:rPr>
              <a:t>y</a:t>
            </a:r>
            <a:r>
              <a:rPr dirty="0">
                <a:solidFill>
                  <a:srgbClr val="7D9029"/>
                </a:solidFill>
                <a:latin typeface="Courier"/>
              </a:rPr>
              <a:t>=</a:t>
            </a:r>
            <a:r>
              <a:rPr dirty="0" err="1">
                <a:latin typeface="Courier"/>
              </a:rPr>
              <a:t>px</a:t>
            </a:r>
            <a:r>
              <a:rPr dirty="0">
                <a:latin typeface="Courier"/>
              </a:rPr>
              <a:t>)) </a:t>
            </a:r>
            <a:r>
              <a:rPr dirty="0">
                <a:solidFill>
                  <a:srgbClr val="4070A0"/>
                </a:solidFill>
                <a:latin typeface="Courier"/>
              </a:rPr>
              <a:t>+</a:t>
            </a:r>
            <a:br>
              <a:rPr dirty="0"/>
            </a:br>
            <a:r>
              <a:rPr dirty="0">
                <a:latin typeface="Courier"/>
              </a:rPr>
              <a:t>    </a:t>
            </a:r>
            <a:r>
              <a:rPr dirty="0" err="1">
                <a:solidFill>
                  <a:srgbClr val="06287E"/>
                </a:solidFill>
                <a:latin typeface="Courier"/>
              </a:rPr>
              <a:t>geom_bar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7D9029"/>
                </a:solidFill>
                <a:latin typeface="Courier"/>
              </a:rPr>
              <a:t>stat=</a:t>
            </a:r>
            <a:r>
              <a:rPr dirty="0">
                <a:solidFill>
                  <a:srgbClr val="4070A0"/>
                </a:solidFill>
                <a:latin typeface="Courier"/>
              </a:rPr>
              <a:t>"</a:t>
            </a:r>
            <a:r>
              <a:rPr dirty="0" err="1">
                <a:solidFill>
                  <a:srgbClr val="4070A0"/>
                </a:solidFill>
                <a:latin typeface="Courier"/>
              </a:rPr>
              <a:t>identity"</a:t>
            </a:r>
            <a:r>
              <a:rPr dirty="0" err="1">
                <a:latin typeface="Courier"/>
              </a:rPr>
              <a:t>,</a:t>
            </a:r>
            <a:r>
              <a:rPr dirty="0" err="1">
                <a:solidFill>
                  <a:srgbClr val="7D9029"/>
                </a:solidFill>
                <a:latin typeface="Courier"/>
              </a:rPr>
              <a:t>fill</a:t>
            </a:r>
            <a:r>
              <a:rPr dirty="0">
                <a:solidFill>
                  <a:srgbClr val="7D9029"/>
                </a:solidFill>
                <a:latin typeface="Courier"/>
              </a:rPr>
              <a:t>=</a:t>
            </a:r>
            <a:r>
              <a:rPr dirty="0">
                <a:latin typeface="Courier"/>
              </a:rPr>
              <a:t>col) </a:t>
            </a:r>
            <a:r>
              <a:rPr dirty="0">
                <a:solidFill>
                  <a:srgbClr val="4070A0"/>
                </a:solidFill>
                <a:latin typeface="Courier"/>
              </a:rPr>
              <a:t>+</a:t>
            </a:r>
            <a:br>
              <a:rPr dirty="0"/>
            </a:br>
            <a:r>
              <a:rPr dirty="0">
                <a:latin typeface="Courier"/>
              </a:rPr>
              <a:t>    </a:t>
            </a:r>
            <a:r>
              <a:rPr dirty="0" err="1">
                <a:solidFill>
                  <a:srgbClr val="06287E"/>
                </a:solidFill>
                <a:latin typeface="Courier"/>
              </a:rPr>
              <a:t>ylab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70A0"/>
                </a:solidFill>
                <a:latin typeface="Courier"/>
              </a:rPr>
              <a:t>"P(X=x)"</a:t>
            </a:r>
            <a:r>
              <a:rPr dirty="0">
                <a:latin typeface="Courier"/>
              </a:rPr>
              <a:t>) </a:t>
            </a:r>
            <a:r>
              <a:rPr dirty="0">
                <a:solidFill>
                  <a:srgbClr val="4070A0"/>
                </a:solidFill>
                <a:latin typeface="Courier"/>
              </a:rPr>
              <a:t>+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6287E"/>
                </a:solidFill>
                <a:latin typeface="Courier"/>
              </a:rPr>
              <a:t>theme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7D9029"/>
                </a:solidFill>
                <a:latin typeface="Courier"/>
              </a:rPr>
              <a:t>text =</a:t>
            </a:r>
            <a:r>
              <a:rPr dirty="0">
                <a:latin typeface="Courier"/>
              </a:rPr>
              <a:t> </a:t>
            </a:r>
            <a:r>
              <a:rPr dirty="0" err="1">
                <a:solidFill>
                  <a:srgbClr val="06287E"/>
                </a:solidFill>
                <a:latin typeface="Courier"/>
              </a:rPr>
              <a:t>element_text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7D9029"/>
                </a:solidFill>
                <a:latin typeface="Courier"/>
              </a:rPr>
              <a:t>size=</a:t>
            </a:r>
            <a:r>
              <a:rPr dirty="0">
                <a:solidFill>
                  <a:srgbClr val="40A070"/>
                </a:solidFill>
                <a:latin typeface="Courier"/>
              </a:rPr>
              <a:t>20</a:t>
            </a:r>
            <a:r>
              <a:rPr dirty="0">
                <a:latin typeface="Courier"/>
              </a:rPr>
              <a:t>)) </a:t>
            </a:r>
            <a:r>
              <a:rPr dirty="0">
                <a:solidFill>
                  <a:srgbClr val="4070A0"/>
                </a:solidFill>
                <a:latin typeface="Courier"/>
              </a:rPr>
              <a:t>+</a:t>
            </a:r>
            <a:br>
              <a:rPr dirty="0"/>
            </a:br>
            <a:r>
              <a:rPr dirty="0">
                <a:latin typeface="Courier"/>
              </a:rPr>
              <a:t>    </a:t>
            </a:r>
            <a:r>
              <a:rPr dirty="0" err="1">
                <a:solidFill>
                  <a:srgbClr val="06287E"/>
                </a:solidFill>
                <a:latin typeface="Courier"/>
              </a:rPr>
              <a:t>ggtitle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06287E"/>
                </a:solidFill>
                <a:latin typeface="Courier"/>
              </a:rPr>
              <a:t>paste</a:t>
            </a:r>
            <a:r>
              <a:rPr dirty="0">
                <a:latin typeface="Courier"/>
              </a:rPr>
              <a:t>(</a:t>
            </a:r>
            <a:r>
              <a:rPr dirty="0" err="1">
                <a:solidFill>
                  <a:srgbClr val="7D9029"/>
                </a:solidFill>
                <a:latin typeface="Courier"/>
              </a:rPr>
              <a:t>sep</a:t>
            </a:r>
            <a:r>
              <a:rPr dirty="0">
                <a:solidFill>
                  <a:srgbClr val="7D9029"/>
                </a:solidFill>
                <a:latin typeface="Courier"/>
              </a:rPr>
              <a:t>=</a:t>
            </a:r>
            <a:r>
              <a:rPr dirty="0">
                <a:solidFill>
                  <a:srgbClr val="4070A0"/>
                </a:solidFill>
                <a:latin typeface="Courier"/>
              </a:rPr>
              <a:t>""</a:t>
            </a:r>
            <a:r>
              <a:rPr dirty="0">
                <a:latin typeface="Courier"/>
              </a:rPr>
              <a:t>,</a:t>
            </a:r>
            <a:r>
              <a:rPr dirty="0">
                <a:solidFill>
                  <a:srgbClr val="4070A0"/>
                </a:solidFill>
                <a:latin typeface="Courier"/>
              </a:rPr>
              <a:t>"Poisson with rate="</a:t>
            </a:r>
            <a:r>
              <a:rPr dirty="0">
                <a:latin typeface="Courier"/>
              </a:rPr>
              <a:t>,lambda)) </a:t>
            </a:r>
            <a:r>
              <a:rPr dirty="0">
                <a:solidFill>
                  <a:srgbClr val="4070A0"/>
                </a:solidFill>
                <a:latin typeface="Courier"/>
              </a:rPr>
              <a:t>+</a:t>
            </a:r>
            <a:br>
              <a:rPr dirty="0"/>
            </a:br>
            <a:r>
              <a:rPr dirty="0">
                <a:latin typeface="Courier"/>
              </a:rPr>
              <a:t>    </a:t>
            </a:r>
            <a:r>
              <a:rPr dirty="0" err="1">
                <a:solidFill>
                  <a:srgbClr val="06287E"/>
                </a:solidFill>
                <a:latin typeface="Courier"/>
              </a:rPr>
              <a:t>scale_x_continuous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7D9029"/>
                </a:solidFill>
                <a:latin typeface="Courier"/>
              </a:rPr>
              <a:t>breaks=</a:t>
            </a:r>
            <a:r>
              <a:rPr dirty="0">
                <a:solidFill>
                  <a:srgbClr val="40A070"/>
                </a:solidFill>
                <a:latin typeface="Courier"/>
              </a:rPr>
              <a:t>0</a:t>
            </a:r>
            <a:r>
              <a:rPr dirty="0">
                <a:solidFill>
                  <a:srgbClr val="4070A0"/>
                </a:solidFill>
                <a:latin typeface="Courier"/>
              </a:rPr>
              <a:t>:</a:t>
            </a:r>
            <a:r>
              <a:rPr dirty="0">
                <a:latin typeface="Courier"/>
              </a:rPr>
              <a:t>maxK) </a:t>
            </a:r>
            <a:r>
              <a:rPr dirty="0">
                <a:solidFill>
                  <a:srgbClr val="4070A0"/>
                </a:solidFill>
                <a:latin typeface="Courier"/>
              </a:rPr>
              <a:t>+</a:t>
            </a:r>
            <a:br>
              <a:rPr dirty="0"/>
            </a:br>
            <a:r>
              <a:rPr dirty="0">
                <a:latin typeface="Courier"/>
              </a:rPr>
              <a:t>    </a:t>
            </a:r>
            <a:r>
              <a:rPr dirty="0" err="1">
                <a:solidFill>
                  <a:srgbClr val="06287E"/>
                </a:solidFill>
                <a:latin typeface="Courier"/>
              </a:rPr>
              <a:t>coord_cartesian</a:t>
            </a:r>
            <a:r>
              <a:rPr dirty="0">
                <a:latin typeface="Courier"/>
              </a:rPr>
              <a:t>(</a:t>
            </a:r>
            <a:r>
              <a:rPr dirty="0" err="1">
                <a:solidFill>
                  <a:srgbClr val="7D9029"/>
                </a:solidFill>
                <a:latin typeface="Courier"/>
              </a:rPr>
              <a:t>xlim</a:t>
            </a:r>
            <a:r>
              <a:rPr dirty="0">
                <a:solidFill>
                  <a:srgbClr val="7D9029"/>
                </a:solidFill>
                <a:latin typeface="Courier"/>
              </a:rPr>
              <a:t>=</a:t>
            </a:r>
            <a:r>
              <a:rPr dirty="0">
                <a:solidFill>
                  <a:srgbClr val="06287E"/>
                </a:solidFill>
                <a:latin typeface="Courier"/>
              </a:rPr>
              <a:t>c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70A0"/>
                </a:solidFill>
                <a:latin typeface="Courier"/>
              </a:rPr>
              <a:t>-</a:t>
            </a:r>
            <a:r>
              <a:rPr dirty="0">
                <a:solidFill>
                  <a:srgbClr val="40A070"/>
                </a:solidFill>
                <a:latin typeface="Courier"/>
              </a:rPr>
              <a:t>0.5</a:t>
            </a:r>
            <a:r>
              <a:rPr dirty="0">
                <a:latin typeface="Courier"/>
              </a:rPr>
              <a:t>,maxK</a:t>
            </a:r>
            <a:r>
              <a:rPr dirty="0">
                <a:solidFill>
                  <a:srgbClr val="40A070"/>
                </a:solidFill>
                <a:latin typeface="Courier"/>
              </a:rPr>
              <a:t>+0.5</a:t>
            </a:r>
            <a:r>
              <a:rPr dirty="0">
                <a:latin typeface="Courier"/>
              </a:rPr>
              <a:t>),</a:t>
            </a:r>
            <a:r>
              <a:rPr dirty="0" err="1">
                <a:solidFill>
                  <a:srgbClr val="7D9029"/>
                </a:solidFill>
                <a:latin typeface="Courier"/>
              </a:rPr>
              <a:t>ylim</a:t>
            </a:r>
            <a:r>
              <a:rPr dirty="0">
                <a:solidFill>
                  <a:srgbClr val="7D9029"/>
                </a:solidFill>
                <a:latin typeface="Courier"/>
              </a:rPr>
              <a:t>=</a:t>
            </a:r>
            <a:r>
              <a:rPr dirty="0">
                <a:solidFill>
                  <a:srgbClr val="06287E"/>
                </a:solidFill>
                <a:latin typeface="Courier"/>
              </a:rPr>
              <a:t>c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A070"/>
                </a:solidFill>
                <a:latin typeface="Courier"/>
              </a:rPr>
              <a:t>0</a:t>
            </a:r>
            <a:r>
              <a:rPr dirty="0">
                <a:latin typeface="Courier"/>
              </a:rPr>
              <a:t>,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latin typeface="Courier"/>
              </a:rPr>
              <a:t>))</a:t>
            </a:r>
            <a:br>
              <a:rPr dirty="0"/>
            </a:br>
            <a:r>
              <a:rPr dirty="0">
                <a:latin typeface="Courier"/>
              </a:rPr>
              <a:t>  </a:t>
            </a:r>
            <a:r>
              <a:rPr dirty="0">
                <a:solidFill>
                  <a:srgbClr val="06287E"/>
                </a:solidFill>
                <a:latin typeface="Courier"/>
              </a:rPr>
              <a:t>return</a:t>
            </a:r>
            <a:r>
              <a:rPr dirty="0">
                <a:latin typeface="Courier"/>
              </a:rPr>
              <a:t>(g)</a:t>
            </a:r>
            <a:br>
              <a:rPr dirty="0"/>
            </a:br>
            <a:r>
              <a:rPr dirty="0">
                <a:latin typeface="Courier"/>
              </a:rPr>
              <a:t>}</a:t>
            </a:r>
            <a:br>
              <a:rPr dirty="0"/>
            </a:br>
            <a:r>
              <a:rPr dirty="0">
                <a:latin typeface="Courier"/>
              </a:rPr>
              <a:t>  </a:t>
            </a:r>
            <a:br>
              <a:rPr dirty="0"/>
            </a:br>
            <a:r>
              <a:rPr dirty="0">
                <a:latin typeface="Courier"/>
              </a:rPr>
              <a:t>g1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 err="1">
                <a:solidFill>
                  <a:srgbClr val="06287E"/>
                </a:solidFill>
                <a:latin typeface="Courier"/>
              </a:rPr>
              <a:t>plotPois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A070"/>
                </a:solidFill>
                <a:latin typeface="Courier"/>
              </a:rPr>
              <a:t>0</a:t>
            </a:r>
            <a:r>
              <a:rPr dirty="0">
                <a:latin typeface="Courier"/>
              </a:rPr>
              <a:t>,</a:t>
            </a:r>
            <a:r>
              <a:rPr dirty="0">
                <a:solidFill>
                  <a:srgbClr val="4070A0"/>
                </a:solidFill>
                <a:latin typeface="Courier"/>
              </a:rPr>
              <a:t>"darkgrey"</a:t>
            </a:r>
            <a:r>
              <a:rPr dirty="0">
                <a:latin typeface="Courier"/>
              </a:rPr>
              <a:t>); g2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 err="1">
                <a:solidFill>
                  <a:srgbClr val="06287E"/>
                </a:solidFill>
                <a:latin typeface="Courier"/>
              </a:rPr>
              <a:t>plotPois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A070"/>
                </a:solidFill>
                <a:latin typeface="Courier"/>
              </a:rPr>
              <a:t>0.5</a:t>
            </a:r>
            <a:r>
              <a:rPr dirty="0">
                <a:latin typeface="Courier"/>
              </a:rPr>
              <a:t>,</a:t>
            </a:r>
            <a:r>
              <a:rPr dirty="0">
                <a:solidFill>
                  <a:srgbClr val="4070A0"/>
                </a:solidFill>
                <a:latin typeface="Courier"/>
              </a:rPr>
              <a:t>"steelblue"</a:t>
            </a:r>
            <a:r>
              <a:rPr dirty="0">
                <a:latin typeface="Courier"/>
              </a:rPr>
              <a:t>)</a:t>
            </a:r>
            <a:br>
              <a:rPr dirty="0"/>
            </a:br>
            <a:r>
              <a:rPr dirty="0">
                <a:latin typeface="Courier"/>
              </a:rPr>
              <a:t>g3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 err="1">
                <a:solidFill>
                  <a:srgbClr val="06287E"/>
                </a:solidFill>
                <a:latin typeface="Courier"/>
              </a:rPr>
              <a:t>plotPois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latin typeface="Courier"/>
              </a:rPr>
              <a:t>,</a:t>
            </a:r>
            <a:r>
              <a:rPr dirty="0">
                <a:solidFill>
                  <a:srgbClr val="4070A0"/>
                </a:solidFill>
                <a:latin typeface="Courier"/>
              </a:rPr>
              <a:t>"salmon"</a:t>
            </a:r>
            <a:r>
              <a:rPr dirty="0">
                <a:latin typeface="Courier"/>
              </a:rPr>
              <a:t>); g4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 err="1">
                <a:solidFill>
                  <a:srgbClr val="06287E"/>
                </a:solidFill>
                <a:latin typeface="Courier"/>
              </a:rPr>
              <a:t>plotPois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A070"/>
                </a:solidFill>
                <a:latin typeface="Courier"/>
              </a:rPr>
              <a:t>2</a:t>
            </a:r>
            <a:r>
              <a:rPr dirty="0">
                <a:latin typeface="Courier"/>
              </a:rPr>
              <a:t>,</a:t>
            </a:r>
            <a:r>
              <a:rPr dirty="0">
                <a:solidFill>
                  <a:srgbClr val="4070A0"/>
                </a:solidFill>
                <a:latin typeface="Courier"/>
              </a:rPr>
              <a:t>"greenyellow"</a:t>
            </a:r>
            <a:r>
              <a:rPr dirty="0">
                <a:latin typeface="Courier"/>
              </a:rPr>
              <a:t>)</a:t>
            </a:r>
            <a:br>
              <a:rPr dirty="0"/>
            </a:br>
            <a:r>
              <a:rPr dirty="0">
                <a:latin typeface="Courier"/>
              </a:rPr>
              <a:t>g5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 err="1">
                <a:solidFill>
                  <a:srgbClr val="06287E"/>
                </a:solidFill>
                <a:latin typeface="Courier"/>
              </a:rPr>
              <a:t>plotPois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A070"/>
                </a:solidFill>
                <a:latin typeface="Courier"/>
              </a:rPr>
              <a:t>3</a:t>
            </a:r>
            <a:r>
              <a:rPr dirty="0">
                <a:latin typeface="Courier"/>
              </a:rPr>
              <a:t>,</a:t>
            </a:r>
            <a:r>
              <a:rPr dirty="0">
                <a:solidFill>
                  <a:srgbClr val="4070A0"/>
                </a:solidFill>
                <a:latin typeface="Courier"/>
              </a:rPr>
              <a:t>"mediumorchid"</a:t>
            </a:r>
            <a:r>
              <a:rPr dirty="0">
                <a:latin typeface="Courier"/>
              </a:rPr>
              <a:t>); g6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 err="1">
                <a:solidFill>
                  <a:srgbClr val="06287E"/>
                </a:solidFill>
                <a:latin typeface="Courier"/>
              </a:rPr>
              <a:t>plotPois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A070"/>
                </a:solidFill>
                <a:latin typeface="Courier"/>
              </a:rPr>
              <a:t>5</a:t>
            </a:r>
            <a:r>
              <a:rPr dirty="0">
                <a:latin typeface="Courier"/>
              </a:rPr>
              <a:t>,</a:t>
            </a:r>
            <a:r>
              <a:rPr dirty="0">
                <a:solidFill>
                  <a:srgbClr val="4070A0"/>
                </a:solidFill>
                <a:latin typeface="Courier"/>
              </a:rPr>
              <a:t>"orange"</a:t>
            </a:r>
            <a:r>
              <a:rPr dirty="0">
                <a:latin typeface="Courier"/>
              </a:rPr>
              <a:t>)</a:t>
            </a:r>
            <a:br>
              <a:rPr dirty="0"/>
            </a:br>
            <a:r>
              <a:rPr dirty="0" err="1">
                <a:solidFill>
                  <a:srgbClr val="06287E"/>
                </a:solidFill>
                <a:latin typeface="Courier"/>
              </a:rPr>
              <a:t>grid.arrange</a:t>
            </a:r>
            <a:r>
              <a:rPr dirty="0">
                <a:latin typeface="Courier"/>
              </a:rPr>
              <a:t>(g1,g2,g3,g4,g5,g6,</a:t>
            </a:r>
            <a:r>
              <a:rPr dirty="0">
                <a:solidFill>
                  <a:srgbClr val="7D9029"/>
                </a:solidFill>
                <a:latin typeface="Courier"/>
              </a:rPr>
              <a:t>ncol=</a:t>
            </a:r>
            <a:r>
              <a:rPr dirty="0">
                <a:solidFill>
                  <a:srgbClr val="40A070"/>
                </a:solidFill>
                <a:latin typeface="Courier"/>
              </a:rPr>
              <a:t>3</a:t>
            </a:r>
            <a:r>
              <a:rPr dirty="0">
                <a:latin typeface="Courier"/>
              </a:rPr>
              <a:t>)</a:t>
            </a:r>
            <a:endParaRPr lang="en-GB" dirty="0">
              <a:latin typeface="Courier"/>
            </a:endParaRPr>
          </a:p>
          <a:p>
            <a:pPr lvl="0" indent="0">
              <a:buNone/>
            </a:pPr>
            <a:endParaRPr dirty="0">
              <a:latin typeface="Courier"/>
            </a:endParaRPr>
          </a:p>
        </p:txBody>
      </p:sp>
      <p:pic>
        <p:nvPicPr>
          <p:cNvPr id="3" name="Picture 1" descr="MLW_KUHeS_RandStatistics_2026_Session3_files/figure-pptx/unnamed-chunk-10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407631" y="1655852"/>
            <a:ext cx="6172200" cy="3467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DD33D4-F2B4-4E27-98BD-BC9272834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5CB42-CF14-4293-8971-6DCD1AAE8BE7}" type="slidenum">
              <a:rPr lang="en-GB" smtClean="0"/>
              <a:t>44</a:t>
            </a:fld>
            <a:endParaRPr lang="en-GB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A89D5-560C-4369-A313-7C24EDF02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Common distributions: Negative binomial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BC91F-1C76-43AE-8B2A-956D48B768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14:m xmlns:a14="http://schemas.microsoft.com/office/drawing/2010/main">
              <m:oMath xmlns:m="http://schemas.openxmlformats.org/officeDocument/2006/math">
                <m:r>
                  <a:rPr>
                    <a:latin typeface="Cambria Math" panose="02040503050406030204" pitchFamily="18" charset="0"/>
                  </a:rPr>
                  <m:t>𝑋</m:t>
                </m:r>
                <m:r>
                  <a:rPr>
                    <a:latin typeface="Cambria Math" panose="02040503050406030204" pitchFamily="18" charset="0"/>
                  </a:rPr>
                  <m:t>∼</m:t>
                </m:r>
                <m:r>
                  <m:rPr>
                    <m:nor/>
                  </m:rPr>
                  <a:rPr/>
                  <m:t> </m:t>
                </m:r>
                <m:r>
                  <m:rPr>
                    <m:nor/>
                  </m:rPr>
                  <a:rPr/>
                  <m:t>NB</m:t>
                </m:r>
                <m:d>
                  <m:dPr>
                    <m:ctrlPr>
                      <a:rPr i="1">
                        <a:latin typeface="Cambria Math" panose="02040503050406030204" pitchFamily="18" charset="0"/>
                      </a:rPr>
                    </m:ctrlPr>
                  </m:dPr>
                  <m:e>
                    <m:r>
                      <a:rPr>
                        <a:latin typeface="Cambria Math" panose="02040503050406030204" pitchFamily="18" charset="0"/>
                      </a:rPr>
                      <m:t>𝑘</m:t>
                    </m:r>
                    <m:r>
                      <a:rPr>
                        <a:latin typeface="Cambria Math" panose="02040503050406030204" pitchFamily="18" charset="0"/>
                      </a:rPr>
                      <m:t>,</m:t>
                    </m:r>
                    <m:r>
                      <a:rPr>
                        <a:latin typeface="Cambria Math" panose="02040503050406030204" pitchFamily="18" charset="0"/>
                      </a:rPr>
                      <m:t>𝑝</m:t>
                    </m:r>
                  </m:e>
                </m:d>
              </m:oMath>
            </a14:m>
            <a:r>
              <a:t> if</a:t>
            </a:r>
          </a:p>
          <a:p>
            <a:pPr marL="0" lvl="0" indent="0">
              <a:buNone/>
            </a:pPr>
            <a14:m xmlns:a14="http://schemas.microsoft.com/office/drawing/2010/main">
              <m:oMathPara xmlns:m="http://schemas.openxmlformats.org/officeDocument/2006/math">
                <m:oMathParaPr>
                  <m:jc m:val="center"/>
                </m:oMathParaPr>
                <m:oMath xmlns:m="http://schemas.openxmlformats.org/officeDocument/2006/math">
                  <m:r>
                    <a:rPr>
                      <a:latin typeface="Cambria Math" panose="02040503050406030204" pitchFamily="18" charset="0"/>
                    </a:rPr>
                    <m:t>𝑃</m:t>
                  </m:r>
                  <m:d>
                    <m:dPr>
                      <m:ctrlPr>
                        <a:rPr i="1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>
                          <a:latin typeface="Cambria Math" panose="02040503050406030204" pitchFamily="18" charset="0"/>
                        </a:rPr>
                        <m:t>=</m:t>
                      </m:r>
                      <m:r>
                        <a:rPr>
                          <a:latin typeface="Cambria Math" panose="02040503050406030204" pitchFamily="18" charset="0"/>
                        </a:rPr>
                        <m:t>𝑥</m:t>
                      </m:r>
                    </m:e>
                  </m:d>
                  <m:r>
                    <a:rPr>
                      <a:latin typeface="Cambria Math" panose="02040503050406030204" pitchFamily="18" charset="0"/>
                    </a:rPr>
                    <m:t>=</m:t>
                  </m:r>
                  <m:d>
                    <m:dPr>
                      <m:begChr m:val="{"/>
                      <m:endChr m:val=""/>
                      <m:ctrlPr>
                        <a:rPr i="1">
                          <a:latin typeface="Cambria Math" panose="02040503050406030204" pitchFamily="18" charset="0"/>
                        </a:rPr>
                      </m:ctrlPr>
                    </m:dPr>
                    <m:e>
                      <m:m>
                        <m:mPr>
                          <m:plcHide m:val="on"/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d>
                              <m:dPr>
                                <m:ctrlPr>
                                  <a:rPr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type m:val="noBar"/>
                                    <m:ctrlPr>
                                      <a:rPr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num>
                                  <m:den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den>
                                </m:f>
                              </m:e>
                            </m:d>
                            <m:r>
                              <a:rPr>
                                <a:latin typeface="Cambria Math" panose="02040503050406030204" pitchFamily="18" charset="0"/>
                              </a:rPr>
                              <m:t> </m:t>
                            </m:r>
                            <m:sSup>
                              <m:sSupPr>
                                <m:ctrlPr>
                                  <a:rPr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p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p>
                            </m:sSup>
                            <m:r>
                              <a:rPr>
                                <a:latin typeface="Cambria Math" panose="02040503050406030204" pitchFamily="18" charset="0"/>
                              </a:rPr>
                              <m:t> </m:t>
                            </m:r>
                            <m:sSup>
                              <m:sSupPr>
                                <m:ctrlPr>
                                  <a:rPr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p>
                            </m:sSup>
                          </m:e>
                          <m:e>
                            <m:r>
                              <m:rPr>
                                <m:nor/>
                              </m:rPr>
                              <a:rPr/>
                              <m:t> </m:t>
                            </m:r>
                            <m:r>
                              <m:rPr>
                                <m:nor/>
                              </m:rPr>
                              <a:rPr/>
                              <m:t>if</m:t>
                            </m:r>
                            <m:r>
                              <m:rPr>
                                <m:nor/>
                              </m:rPr>
                              <a:rPr/>
                              <m:t> </m:t>
                            </m:r>
                            <m:r>
                              <a:rPr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>
                                <a:latin typeface="Cambria Math" panose="02040503050406030204" pitchFamily="18" charset="0"/>
                              </a:rPr>
                              <m:t>∈{0,1,2,3…}</m:t>
                            </m:r>
                          </m:e>
                        </m:mr>
                        <m:mr>
                          <m:e>
                            <m:r>
                              <a:rPr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m:rPr>
                                <m:nor/>
                              </m:rPr>
                              <a:rPr/>
                              <m:t> </m:t>
                            </m:r>
                            <m:r>
                              <m:rPr>
                                <m:nor/>
                              </m:rPr>
                              <a:rPr/>
                              <m:t>otherwise</m:t>
                            </m:r>
                          </m:e>
                        </m:mr>
                      </m:m>
                    </m:e>
                  </m:d>
                </m:oMath>
              </m:oMathPara>
            </a14:m>
            <a:endParaRPr/>
          </a:p>
          <a:p>
            <a:pPr marL="0" lvl="0" indent="0">
              <a:buNone/>
            </a:pPr>
            <a14:m xmlns:a14="http://schemas.microsoft.com/office/drawing/2010/main">
              <m:oMathPara xmlns:m="http://schemas.openxmlformats.org/officeDocument/2006/math">
                <m:oMathParaPr>
                  <m:jc m:val="center"/>
                </m:oMathParaPr>
                <m:oMath xmlns:m="http://schemas.openxmlformats.org/officeDocument/2006/math">
                  <m:r>
                    <a:rPr>
                      <a:latin typeface="Cambria Math" panose="02040503050406030204" pitchFamily="18" charset="0"/>
                    </a:rPr>
                    <m:t> </m:t>
                  </m:r>
                </m:oMath>
              </m:oMathPara>
            </a14:m>
            <a:endParaRPr/>
          </a:p>
          <a:p>
            <a:pPr marL="0" lvl="0" indent="0">
              <a:buNone/>
            </a:pPr>
            <a14:m xmlns:a14="http://schemas.microsoft.com/office/drawing/2010/main">
              <m:oMathPara xmlns:m="http://schemas.openxmlformats.org/officeDocument/2006/math">
                <m:oMathParaPr>
                  <m:jc m:val="center"/>
                </m:oMathParaPr>
                <m:oMath xmlns:m="http://schemas.openxmlformats.org/officeDocument/2006/math">
                  <m:r>
                    <a:rPr>
                      <a:latin typeface="Cambria Math" panose="02040503050406030204" pitchFamily="18" charset="0"/>
                    </a:rPr>
                    <m:t>𝐸</m:t>
                  </m:r>
                  <m:d>
                    <m:dPr>
                      <m:ctrlPr>
                        <a:rPr i="1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>
                          <a:latin typeface="Cambria Math" panose="02040503050406030204" pitchFamily="18" charset="0"/>
                        </a:rPr>
                        <m:t>𝑋</m:t>
                      </m:r>
                    </m:e>
                  </m:d>
                  <m:r>
                    <a:rPr>
                      <a:latin typeface="Cambria Math" panose="02040503050406030204" pitchFamily="18" charset="0"/>
                    </a:rPr>
                    <m:t>=</m:t>
                  </m:r>
                  <m:f>
                    <m:fPr>
                      <m:ctrlPr>
                        <a:rPr i="1">
                          <a:latin typeface="Cambria Math" panose="02040503050406030204" pitchFamily="18" charset="0"/>
                        </a:rPr>
                      </m:ctrlPr>
                    </m:fPr>
                    <m:num>
                      <m:r>
                        <a:rPr>
                          <a:latin typeface="Cambria Math" panose="02040503050406030204" pitchFamily="18" charset="0"/>
                        </a:rPr>
                        <m:t>𝑘</m:t>
                      </m:r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</m:num>
                    <m:den>
                      <m:r>
                        <a:rPr>
                          <a:latin typeface="Cambria Math" panose="02040503050406030204" pitchFamily="18" charset="0"/>
                        </a:rPr>
                        <m:t>𝑝</m:t>
                      </m:r>
                    </m:den>
                  </m:f>
                  <m:r>
                    <a:rPr>
                      <a:latin typeface="Cambria Math" panose="02040503050406030204" pitchFamily="18" charset="0"/>
                    </a:rPr>
                    <m:t>, </m:t>
                  </m:r>
                  <m:r>
                    <a:rPr>
                      <a:latin typeface="Cambria Math" panose="02040503050406030204" pitchFamily="18" charset="0"/>
                    </a:rPr>
                    <m:t>𝑉𝑎𝑟</m:t>
                  </m:r>
                  <m:d>
                    <m:dPr>
                      <m:ctrlPr>
                        <a:rPr i="1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>
                          <a:latin typeface="Cambria Math" panose="02040503050406030204" pitchFamily="18" charset="0"/>
                        </a:rPr>
                        <m:t>𝑋</m:t>
                      </m:r>
                    </m:e>
                  </m:d>
                  <m:r>
                    <a:rPr>
                      <a:latin typeface="Cambria Math" panose="02040503050406030204" pitchFamily="18" charset="0"/>
                    </a:rPr>
                    <m:t>=</m:t>
                  </m:r>
                  <m:f>
                    <m:fPr>
                      <m:ctrlPr>
                        <a:rPr i="1">
                          <a:latin typeface="Cambria Math" panose="02040503050406030204" pitchFamily="18" charset="0"/>
                        </a:rPr>
                      </m:ctrlPr>
                    </m:fPr>
                    <m:num>
                      <m:r>
                        <a:rPr>
                          <a:latin typeface="Cambria Math" panose="02040503050406030204" pitchFamily="18" charset="0"/>
                        </a:rPr>
                        <m:t>𝑘</m:t>
                      </m:r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</m:num>
                    <m:den>
                      <m:sSup>
                        <m:sSup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den>
                  </m:f>
                </m:oMath>
              </m:oMathPara>
            </a14:m>
            <a:endParaRPr/>
          </a:p>
          <a:p>
            <a:pPr marL="0" lvl="0" indent="0">
              <a:buNone/>
            </a:pPr>
            <a:r>
              <a:rPr b="1"/>
              <a:t>This distribution arises if you count the number of failures in a sequence of identical and independent Bernoulli trials, each with probability of success </a:t>
            </a:r>
            <a14:m xmlns:a14="http://schemas.microsoft.com/office/drawing/2010/main">
              <m:oMath xmlns:m="http://schemas.openxmlformats.org/officeDocument/2006/math">
                <m:r>
                  <a:rPr>
                    <a:latin typeface="Cambria Math" panose="02040503050406030204" pitchFamily="18" charset="0"/>
                  </a:rPr>
                  <m:t>𝑝</m:t>
                </m:r>
              </m:oMath>
            </a14:m>
            <a:r>
              <a:rPr b="1"/>
              <a:t>, until </a:t>
            </a:r>
            <a14:m xmlns:a14="http://schemas.microsoft.com/office/drawing/2010/main">
              <m:oMath xmlns:m="http://schemas.openxmlformats.org/officeDocument/2006/math">
                <m:r>
                  <a:rPr>
                    <a:latin typeface="Cambria Math" panose="02040503050406030204" pitchFamily="18" charset="0"/>
                  </a:rPr>
                  <m:t>𝑘</m:t>
                </m:r>
              </m:oMath>
            </a14:m>
            <a:r>
              <a:rPr b="1"/>
              <a:t> successes have been reached.</a:t>
            </a:r>
          </a:p>
          <a:p>
            <a:pPr marL="0" lvl="0" indent="0">
              <a:buNone/>
            </a:pPr>
            <a:r>
              <a:t>This is the parameterisation R is using.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3F998A-2A5E-471F-9FEB-2559B0A7F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5CB42-CF14-4293-8971-6DCD1AAE8BE7}" type="slidenum">
              <a:rPr lang="en-GB" smtClean="0"/>
              <a:t>45</a:t>
            </a:fld>
            <a:endParaRPr lang="en-GB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A89D5-560C-4369-A313-7C24EDF02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Common distributions: Negative binomial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BC91F-1C76-43AE-8B2A-956D48B768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t>There are many alternative formulations / parameterisations for the Negative Binomial, so always check you know what the parameters mean (e.g. count the number of successes until a fixed number of failures have been reached).</a:t>
            </a:r>
          </a:p>
          <a:p>
            <a:pPr marL="0" lvl="0" indent="0">
              <a:buNone/>
            </a:pPr>
            <a:r>
              <a:t>Like the Poisson distribution, the negative binomial distribution is used in count data models. Unlike the Poisson it has 2 parameters, so is particularly useful when your counts show signs of overdispersion (i.e. larger variance than mean).</a:t>
            </a:r>
          </a:p>
          <a:p>
            <a:pPr marL="0" lvl="0" indent="0">
              <a:buNone/>
            </a:pPr>
            <a:r>
              <a:t>The negative binomial can be derived as a Gamma-Poisson mixture: Poisson distribution with variable rate parameter having a Gamma distribution.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3F998A-2A5E-471F-9FEB-2559B0A7F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5CB42-CF14-4293-8971-6DCD1AAE8BE7}" type="slidenum">
              <a:rPr lang="en-GB" smtClean="0"/>
              <a:t>46</a:t>
            </a:fld>
            <a:endParaRPr lang="en-GB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A89D5-560C-4369-A313-7C24EDF02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Common distributions: Negative binomial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BC91F-1C76-43AE-8B2A-956D48B768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t>Example:</a:t>
            </a:r>
          </a:p>
          <a:p>
            <a:pPr marL="0" lvl="0" indent="0">
              <a:buNone/>
            </a:pPr>
            <a14:m xmlns:a14="http://schemas.microsoft.com/office/drawing/2010/main">
              <m:oMathPara xmlns:m="http://schemas.openxmlformats.org/officeDocument/2006/math">
                <m:oMathParaPr>
                  <m:jc m:val="center"/>
                </m:oMathParaPr>
                <m:oMath xmlns:m="http://schemas.openxmlformats.org/officeDocument/2006/math">
                  <m:r>
                    <a:rPr>
                      <a:latin typeface="Cambria Math" panose="02040503050406030204" pitchFamily="18" charset="0"/>
                    </a:rPr>
                    <m:t> </m:t>
                  </m:r>
                </m:oMath>
              </m:oMathPara>
            </a14:m>
            <a:endParaRPr/>
          </a:p>
          <a:p>
            <a:pPr lvl="0"/>
            <a:r>
              <a:t>number of co-localised distant fragments in a genomic conformation capture experiment</a:t>
            </a:r>
          </a:p>
          <a:p>
            <a:pPr lvl="0"/>
            <a:r>
              <a:t>read counts per transcript in NGS transcriptomic data</a:t>
            </a:r>
          </a:p>
          <a:p>
            <a:pPr lvl="0"/>
            <a:r>
              <a:t>number of larvae in a field</a:t>
            </a:r>
          </a:p>
          <a:p>
            <a:pPr lvl="0"/>
            <a:r>
              <a:t>…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3F998A-2A5E-471F-9FEB-2559B0A7F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5CB42-CF14-4293-8971-6DCD1AAE8BE7}" type="slidenum">
              <a:rPr lang="en-GB" smtClean="0"/>
              <a:t>47</a:t>
            </a:fld>
            <a:endParaRPr lang="en-GB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A89D5-560C-4369-A313-7C24EDF02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Common distributions: Negative binomial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BC91F-1C76-43AE-8B2A-956D48B768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t>In R:</a:t>
            </a:r>
          </a:p>
          <a:p>
            <a:pPr marL="0" lvl="0" indent="0">
              <a:buNone/>
            </a:pPr>
            <a14:m xmlns:a14="http://schemas.microsoft.com/office/drawing/2010/main">
              <m:oMathPara xmlns:m="http://schemas.openxmlformats.org/officeDocument/2006/math">
                <m:oMathParaPr>
                  <m:jc m:val="center"/>
                </m:oMathParaPr>
                <m:oMath xmlns:m="http://schemas.openxmlformats.org/officeDocument/2006/math">
                  <m:r>
                    <a:rPr>
                      <a:latin typeface="Cambria Math" panose="02040503050406030204" pitchFamily="18" charset="0"/>
                    </a:rPr>
                    <m:t> </m:t>
                  </m:r>
                </m:oMath>
              </m:oMathPara>
            </a14:m>
            <a:endParaRPr/>
          </a:p>
          <a:p>
            <a:pPr lvl="0"/>
            <a:r>
              <a:rPr>
                <a:latin typeface="Courier"/>
              </a:rPr>
              <a:t>rnbinom(n,size,prob)</a:t>
            </a:r>
            <a:r>
              <a:t> - to sample from this distribution</a:t>
            </a:r>
          </a:p>
          <a:p>
            <a:pPr lvl="0"/>
            <a:r>
              <a:rPr>
                <a:latin typeface="Courier"/>
              </a:rPr>
              <a:t>dnbinom(x,size,prob)</a:t>
            </a:r>
            <a:r>
              <a:t> - for the probability mass function </a:t>
            </a:r>
            <a14:m xmlns:a14="http://schemas.microsoft.com/office/drawing/2010/main">
              <m:oMath xmlns:m="http://schemas.openxmlformats.org/officeDocument/2006/math">
                <m:r>
                  <a:rPr>
                    <a:latin typeface="Cambria Math" panose="02040503050406030204" pitchFamily="18" charset="0"/>
                  </a:rPr>
                  <m:t>𝑃</m:t>
                </m:r>
                <m:d>
                  <m:dPr>
                    <m:ctrlPr>
                      <a:rPr i="1">
                        <a:latin typeface="Cambria Math" panose="02040503050406030204" pitchFamily="18" charset="0"/>
                      </a:rPr>
                    </m:ctrlPr>
                  </m:dPr>
                  <m:e>
                    <m:r>
                      <a:rPr>
                        <a:latin typeface="Cambria Math" panose="02040503050406030204" pitchFamily="18" charset="0"/>
                      </a:rPr>
                      <m:t>𝑋</m:t>
                    </m:r>
                    <m:r>
                      <a:rPr>
                        <a:latin typeface="Cambria Math" panose="02040503050406030204" pitchFamily="18" charset="0"/>
                      </a:rPr>
                      <m:t>=</m:t>
                    </m:r>
                    <m:r>
                      <a:rPr>
                        <a:latin typeface="Cambria Math" panose="02040503050406030204" pitchFamily="18" charset="0"/>
                      </a:rPr>
                      <m:t>𝑥</m:t>
                    </m:r>
                  </m:e>
                </m:d>
              </m:oMath>
            </a14:m>
            <a:endParaRPr/>
          </a:p>
          <a:p>
            <a:pPr lvl="0"/>
            <a:r>
              <a:rPr>
                <a:latin typeface="Courier"/>
              </a:rPr>
              <a:t>pnbinom(q,size,prob)</a:t>
            </a:r>
            <a:r>
              <a:t> - for the cumulative distribution function </a:t>
            </a:r>
            <a14:m xmlns:a14="http://schemas.microsoft.com/office/drawing/2010/main">
              <m:oMath xmlns:m="http://schemas.openxmlformats.org/officeDocument/2006/math">
                <m:r>
                  <a:rPr>
                    <a:latin typeface="Cambria Math" panose="02040503050406030204" pitchFamily="18" charset="0"/>
                  </a:rPr>
                  <m:t>𝑃</m:t>
                </m:r>
                <m:d>
                  <m:dPr>
                    <m:ctrlPr>
                      <a:rPr i="1">
                        <a:latin typeface="Cambria Math" panose="02040503050406030204" pitchFamily="18" charset="0"/>
                      </a:rPr>
                    </m:ctrlPr>
                  </m:dPr>
                  <m:e>
                    <m:r>
                      <a:rPr>
                        <a:latin typeface="Cambria Math" panose="02040503050406030204" pitchFamily="18" charset="0"/>
                      </a:rPr>
                      <m:t>𝑋</m:t>
                    </m:r>
                    <m:r>
                      <a:rPr>
                        <a:latin typeface="Cambria Math" panose="02040503050406030204" pitchFamily="18" charset="0"/>
                      </a:rPr>
                      <m:t>≤</m:t>
                    </m:r>
                    <m:r>
                      <a:rPr>
                        <a:latin typeface="Cambria Math" panose="02040503050406030204" pitchFamily="18" charset="0"/>
                      </a:rPr>
                      <m:t>𝑞</m:t>
                    </m:r>
                  </m:e>
                </m:d>
              </m:oMath>
            </a14:m>
            <a:endParaRPr/>
          </a:p>
          <a:p>
            <a:pPr lvl="0"/>
            <a:r>
              <a:rPr>
                <a:latin typeface="Courier"/>
              </a:rPr>
              <a:t>qnbinom(p,size,prob)</a:t>
            </a:r>
            <a:r>
              <a:t> - to calculate theoretical quantiles </a:t>
            </a:r>
            <a14:m xmlns:a14="http://schemas.microsoft.com/office/drawing/2010/main">
              <m:oMath xmlns:m="http://schemas.openxmlformats.org/officeDocument/2006/math">
                <m:r>
                  <a:rPr>
                    <a:latin typeface="Cambria Math" panose="02040503050406030204" pitchFamily="18" charset="0"/>
                  </a:rPr>
                  <m:t>𝑞</m:t>
                </m:r>
                <m:r>
                  <m:rPr>
                    <m:nor/>
                  </m:rPr>
                  <a:rPr/>
                  <m:t> </m:t>
                </m:r>
                <m:r>
                  <m:rPr>
                    <m:nor/>
                  </m:rPr>
                  <a:rPr/>
                  <m:t>so</m:t>
                </m:r>
                <m:r>
                  <m:rPr>
                    <m:nor/>
                  </m:rPr>
                  <a:rPr/>
                  <m:t> </m:t>
                </m:r>
                <m:r>
                  <m:rPr>
                    <m:nor/>
                  </m:rPr>
                  <a:rPr/>
                  <m:t>that</m:t>
                </m:r>
                <m:r>
                  <m:rPr>
                    <m:nor/>
                  </m:rPr>
                  <a:rPr/>
                  <m:t> </m:t>
                </m:r>
                <m:r>
                  <a:rPr>
                    <a:latin typeface="Cambria Math" panose="02040503050406030204" pitchFamily="18" charset="0"/>
                  </a:rPr>
                  <m:t>𝑃</m:t>
                </m:r>
                <m:d>
                  <m:dPr>
                    <m:ctrlPr>
                      <a:rPr i="1">
                        <a:latin typeface="Cambria Math" panose="02040503050406030204" pitchFamily="18" charset="0"/>
                      </a:rPr>
                    </m:ctrlPr>
                  </m:dPr>
                  <m:e>
                    <m:r>
                      <a:rPr>
                        <a:latin typeface="Cambria Math" panose="02040503050406030204" pitchFamily="18" charset="0"/>
                      </a:rPr>
                      <m:t>𝑋</m:t>
                    </m:r>
                    <m:r>
                      <a:rPr>
                        <a:latin typeface="Cambria Math" panose="02040503050406030204" pitchFamily="18" charset="0"/>
                      </a:rPr>
                      <m:t>≤</m:t>
                    </m:r>
                    <m:r>
                      <a:rPr>
                        <a:latin typeface="Cambria Math" panose="02040503050406030204" pitchFamily="18" charset="0"/>
                      </a:rPr>
                      <m:t>𝑞</m:t>
                    </m:r>
                  </m:e>
                </m:d>
                <m:r>
                  <a:rPr>
                    <a:latin typeface="Cambria Math" panose="02040503050406030204" pitchFamily="18" charset="0"/>
                  </a:rPr>
                  <m:t>=</m:t>
                </m:r>
                <m:r>
                  <a:rPr>
                    <a:latin typeface="Cambria Math" panose="02040503050406030204" pitchFamily="18" charset="0"/>
                  </a:rPr>
                  <m:t>𝑝</m:t>
                </m:r>
              </m:oMath>
            </a14:m>
            <a:endParaRPr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3F998A-2A5E-471F-9FEB-2559B0A7F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5CB42-CF14-4293-8971-6DCD1AAE8BE7}" type="slidenum">
              <a:rPr lang="en-GB" smtClean="0"/>
              <a:t>48</a:t>
            </a:fld>
            <a:endParaRPr lang="en-GB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C315F-F711-43BA-8C23-8D50769E3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8160374" cy="816796"/>
          </a:xfrm>
        </p:spPr>
        <p:txBody>
          <a:bodyPr/>
          <a:lstStyle/>
          <a:p>
            <a:pPr marL="0" lvl="0" indent="0">
              <a:buNone/>
            </a:pPr>
            <a:r>
              <a:rPr dirty="0"/>
              <a:t>Common distributions: Negative binomial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C278EB-CD3C-4569-8B41-D3DDD3B400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1789" y="1582219"/>
            <a:ext cx="4582274" cy="4767210"/>
          </a:xfrm>
        </p:spPr>
        <p:txBody>
          <a:bodyPr>
            <a:normAutofit fontScale="92500" lnSpcReduction="20000"/>
          </a:bodyPr>
          <a:lstStyle/>
          <a:p>
            <a:pPr lvl="0" indent="0">
              <a:buNone/>
            </a:pPr>
            <a:r>
              <a:rPr dirty="0" err="1">
                <a:latin typeface="Courier"/>
              </a:rPr>
              <a:t>plotNB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b="1" dirty="0">
                <a:solidFill>
                  <a:srgbClr val="007020"/>
                </a:solidFill>
                <a:latin typeface="Courier"/>
              </a:rPr>
              <a:t>function</a:t>
            </a:r>
            <a:r>
              <a:rPr dirty="0">
                <a:latin typeface="Courier"/>
              </a:rPr>
              <a:t>(</a:t>
            </a:r>
            <a:r>
              <a:rPr dirty="0" err="1">
                <a:latin typeface="Courier"/>
              </a:rPr>
              <a:t>k,p,col,</a:t>
            </a:r>
            <a:r>
              <a:rPr dirty="0" err="1">
                <a:solidFill>
                  <a:srgbClr val="7D9029"/>
                </a:solidFill>
                <a:latin typeface="Courier"/>
              </a:rPr>
              <a:t>maxK</a:t>
            </a:r>
            <a:r>
              <a:rPr dirty="0">
                <a:solidFill>
                  <a:srgbClr val="7D9029"/>
                </a:solidFill>
                <a:latin typeface="Courier"/>
              </a:rPr>
              <a:t>=</a:t>
            </a:r>
            <a:r>
              <a:rPr dirty="0">
                <a:solidFill>
                  <a:srgbClr val="40A070"/>
                </a:solidFill>
                <a:latin typeface="Courier"/>
              </a:rPr>
              <a:t>25</a:t>
            </a:r>
            <a:r>
              <a:rPr dirty="0">
                <a:latin typeface="Courier"/>
              </a:rPr>
              <a:t>){</a:t>
            </a:r>
            <a:br>
              <a:rPr dirty="0"/>
            </a:br>
            <a:r>
              <a:rPr dirty="0">
                <a:latin typeface="Courier"/>
              </a:rPr>
              <a:t>  x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solidFill>
                  <a:srgbClr val="06287E"/>
                </a:solidFill>
                <a:latin typeface="Courier"/>
              </a:rPr>
              <a:t>seq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A070"/>
                </a:solidFill>
                <a:latin typeface="Courier"/>
              </a:rPr>
              <a:t>0</a:t>
            </a:r>
            <a:r>
              <a:rPr dirty="0">
                <a:latin typeface="Courier"/>
              </a:rPr>
              <a:t>,maxK,</a:t>
            </a:r>
            <a:r>
              <a:rPr dirty="0">
                <a:solidFill>
                  <a:srgbClr val="7D9029"/>
                </a:solidFill>
                <a:latin typeface="Courier"/>
              </a:rPr>
              <a:t>by=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latin typeface="Courier"/>
              </a:rPr>
              <a:t>)</a:t>
            </a:r>
            <a:br>
              <a:rPr dirty="0"/>
            </a:br>
            <a:r>
              <a:rPr dirty="0">
                <a:latin typeface="Courier"/>
              </a:rPr>
              <a:t>  </a:t>
            </a:r>
            <a:r>
              <a:rPr dirty="0" err="1">
                <a:latin typeface="Courier"/>
              </a:rPr>
              <a:t>px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 err="1">
                <a:solidFill>
                  <a:srgbClr val="06287E"/>
                </a:solidFill>
                <a:latin typeface="Courier"/>
              </a:rPr>
              <a:t>dnbinom</a:t>
            </a:r>
            <a:r>
              <a:rPr dirty="0">
                <a:latin typeface="Courier"/>
              </a:rPr>
              <a:t>(</a:t>
            </a:r>
            <a:r>
              <a:rPr dirty="0" err="1">
                <a:latin typeface="Courier"/>
              </a:rPr>
              <a:t>x,</a:t>
            </a:r>
            <a:r>
              <a:rPr dirty="0" err="1">
                <a:solidFill>
                  <a:srgbClr val="7D9029"/>
                </a:solidFill>
                <a:latin typeface="Courier"/>
              </a:rPr>
              <a:t>size</a:t>
            </a:r>
            <a:r>
              <a:rPr dirty="0">
                <a:solidFill>
                  <a:srgbClr val="7D9029"/>
                </a:solidFill>
                <a:latin typeface="Courier"/>
              </a:rPr>
              <a:t>=</a:t>
            </a:r>
            <a:r>
              <a:rPr dirty="0" err="1">
                <a:latin typeface="Courier"/>
              </a:rPr>
              <a:t>k,</a:t>
            </a:r>
            <a:r>
              <a:rPr dirty="0" err="1">
                <a:solidFill>
                  <a:srgbClr val="7D9029"/>
                </a:solidFill>
                <a:latin typeface="Courier"/>
              </a:rPr>
              <a:t>prob</a:t>
            </a:r>
            <a:r>
              <a:rPr dirty="0">
                <a:solidFill>
                  <a:srgbClr val="7D9029"/>
                </a:solidFill>
                <a:latin typeface="Courier"/>
              </a:rPr>
              <a:t>=</a:t>
            </a:r>
            <a:r>
              <a:rPr dirty="0">
                <a:latin typeface="Courier"/>
              </a:rPr>
              <a:t>p)</a:t>
            </a:r>
            <a:br>
              <a:rPr dirty="0"/>
            </a:br>
            <a:r>
              <a:rPr dirty="0">
                <a:latin typeface="Courier"/>
              </a:rPr>
              <a:t>  </a:t>
            </a:r>
            <a:r>
              <a:rPr dirty="0" err="1">
                <a:latin typeface="Courier"/>
              </a:rPr>
              <a:t>df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 err="1">
                <a:solidFill>
                  <a:srgbClr val="06287E"/>
                </a:solidFill>
                <a:latin typeface="Courier"/>
              </a:rPr>
              <a:t>tibble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7D9029"/>
                </a:solidFill>
                <a:latin typeface="Courier"/>
              </a:rPr>
              <a:t>x=</a:t>
            </a:r>
            <a:r>
              <a:rPr dirty="0" err="1">
                <a:latin typeface="Courier"/>
              </a:rPr>
              <a:t>x,</a:t>
            </a:r>
            <a:r>
              <a:rPr dirty="0" err="1">
                <a:solidFill>
                  <a:srgbClr val="7D9029"/>
                </a:solidFill>
                <a:latin typeface="Courier"/>
              </a:rPr>
              <a:t>px</a:t>
            </a:r>
            <a:r>
              <a:rPr dirty="0">
                <a:solidFill>
                  <a:srgbClr val="7D9029"/>
                </a:solidFill>
                <a:latin typeface="Courier"/>
              </a:rPr>
              <a:t>=</a:t>
            </a:r>
            <a:r>
              <a:rPr dirty="0" err="1">
                <a:latin typeface="Courier"/>
              </a:rPr>
              <a:t>px</a:t>
            </a:r>
            <a:r>
              <a:rPr dirty="0">
                <a:latin typeface="Courier"/>
              </a:rPr>
              <a:t>)</a:t>
            </a:r>
            <a:br>
              <a:rPr dirty="0"/>
            </a:br>
            <a:r>
              <a:rPr dirty="0">
                <a:latin typeface="Courier"/>
              </a:rPr>
              <a:t>  </a:t>
            </a:r>
            <a:br>
              <a:rPr dirty="0"/>
            </a:br>
            <a:r>
              <a:rPr dirty="0">
                <a:latin typeface="Courier"/>
              </a:rPr>
              <a:t>  g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 err="1">
                <a:solidFill>
                  <a:srgbClr val="06287E"/>
                </a:solidFill>
                <a:latin typeface="Courier"/>
              </a:rPr>
              <a:t>ggplot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7D9029"/>
                </a:solidFill>
                <a:latin typeface="Courier"/>
              </a:rPr>
              <a:t>data=</a:t>
            </a:r>
            <a:r>
              <a:rPr dirty="0" err="1">
                <a:latin typeface="Courier"/>
              </a:rPr>
              <a:t>df,</a:t>
            </a:r>
            <a:r>
              <a:rPr dirty="0" err="1">
                <a:solidFill>
                  <a:srgbClr val="7D9029"/>
                </a:solidFill>
                <a:latin typeface="Courier"/>
              </a:rPr>
              <a:t>mapping</a:t>
            </a:r>
            <a:r>
              <a:rPr dirty="0">
                <a:solidFill>
                  <a:srgbClr val="7D9029"/>
                </a:solidFill>
                <a:latin typeface="Courier"/>
              </a:rPr>
              <a:t>=</a:t>
            </a:r>
            <a:r>
              <a:rPr dirty="0" err="1">
                <a:solidFill>
                  <a:srgbClr val="06287E"/>
                </a:solidFill>
                <a:latin typeface="Courier"/>
              </a:rPr>
              <a:t>aes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7D9029"/>
                </a:solidFill>
                <a:latin typeface="Courier"/>
              </a:rPr>
              <a:t>x=</a:t>
            </a:r>
            <a:r>
              <a:rPr dirty="0" err="1">
                <a:latin typeface="Courier"/>
              </a:rPr>
              <a:t>x,</a:t>
            </a:r>
            <a:r>
              <a:rPr dirty="0" err="1">
                <a:solidFill>
                  <a:srgbClr val="7D9029"/>
                </a:solidFill>
                <a:latin typeface="Courier"/>
              </a:rPr>
              <a:t>y</a:t>
            </a:r>
            <a:r>
              <a:rPr dirty="0">
                <a:solidFill>
                  <a:srgbClr val="7D9029"/>
                </a:solidFill>
                <a:latin typeface="Courier"/>
              </a:rPr>
              <a:t>=</a:t>
            </a:r>
            <a:r>
              <a:rPr dirty="0" err="1">
                <a:latin typeface="Courier"/>
              </a:rPr>
              <a:t>px</a:t>
            </a:r>
            <a:r>
              <a:rPr dirty="0">
                <a:latin typeface="Courier"/>
              </a:rPr>
              <a:t>)) </a:t>
            </a:r>
            <a:r>
              <a:rPr dirty="0">
                <a:solidFill>
                  <a:srgbClr val="4070A0"/>
                </a:solidFill>
                <a:latin typeface="Courier"/>
              </a:rPr>
              <a:t>+</a:t>
            </a:r>
            <a:br>
              <a:rPr dirty="0"/>
            </a:br>
            <a:r>
              <a:rPr dirty="0">
                <a:latin typeface="Courier"/>
              </a:rPr>
              <a:t>    </a:t>
            </a:r>
            <a:r>
              <a:rPr dirty="0" err="1">
                <a:solidFill>
                  <a:srgbClr val="06287E"/>
                </a:solidFill>
                <a:latin typeface="Courier"/>
              </a:rPr>
              <a:t>geom_bar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7D9029"/>
                </a:solidFill>
                <a:latin typeface="Courier"/>
              </a:rPr>
              <a:t>stat=</a:t>
            </a:r>
            <a:r>
              <a:rPr dirty="0">
                <a:solidFill>
                  <a:srgbClr val="4070A0"/>
                </a:solidFill>
                <a:latin typeface="Courier"/>
              </a:rPr>
              <a:t>"</a:t>
            </a:r>
            <a:r>
              <a:rPr dirty="0" err="1">
                <a:solidFill>
                  <a:srgbClr val="4070A0"/>
                </a:solidFill>
                <a:latin typeface="Courier"/>
              </a:rPr>
              <a:t>identity"</a:t>
            </a:r>
            <a:r>
              <a:rPr dirty="0" err="1">
                <a:latin typeface="Courier"/>
              </a:rPr>
              <a:t>,</a:t>
            </a:r>
            <a:r>
              <a:rPr dirty="0" err="1">
                <a:solidFill>
                  <a:srgbClr val="7D9029"/>
                </a:solidFill>
                <a:latin typeface="Courier"/>
              </a:rPr>
              <a:t>fill</a:t>
            </a:r>
            <a:r>
              <a:rPr dirty="0">
                <a:solidFill>
                  <a:srgbClr val="7D9029"/>
                </a:solidFill>
                <a:latin typeface="Courier"/>
              </a:rPr>
              <a:t>=</a:t>
            </a:r>
            <a:r>
              <a:rPr dirty="0">
                <a:latin typeface="Courier"/>
              </a:rPr>
              <a:t>col) </a:t>
            </a:r>
            <a:r>
              <a:rPr dirty="0">
                <a:solidFill>
                  <a:srgbClr val="4070A0"/>
                </a:solidFill>
                <a:latin typeface="Courier"/>
              </a:rPr>
              <a:t>+</a:t>
            </a:r>
            <a:br>
              <a:rPr dirty="0"/>
            </a:br>
            <a:r>
              <a:rPr dirty="0">
                <a:latin typeface="Courier"/>
              </a:rPr>
              <a:t>    </a:t>
            </a:r>
            <a:r>
              <a:rPr dirty="0" err="1">
                <a:solidFill>
                  <a:srgbClr val="06287E"/>
                </a:solidFill>
                <a:latin typeface="Courier"/>
              </a:rPr>
              <a:t>ylab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70A0"/>
                </a:solidFill>
                <a:latin typeface="Courier"/>
              </a:rPr>
              <a:t>"P(X=x)"</a:t>
            </a:r>
            <a:r>
              <a:rPr dirty="0">
                <a:latin typeface="Courier"/>
              </a:rPr>
              <a:t>) </a:t>
            </a:r>
            <a:r>
              <a:rPr dirty="0">
                <a:solidFill>
                  <a:srgbClr val="4070A0"/>
                </a:solidFill>
                <a:latin typeface="Courier"/>
              </a:rPr>
              <a:t>+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6287E"/>
                </a:solidFill>
                <a:latin typeface="Courier"/>
              </a:rPr>
              <a:t>theme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7D9029"/>
                </a:solidFill>
                <a:latin typeface="Courier"/>
              </a:rPr>
              <a:t>text =</a:t>
            </a:r>
            <a:r>
              <a:rPr dirty="0">
                <a:latin typeface="Courier"/>
              </a:rPr>
              <a:t> </a:t>
            </a:r>
            <a:r>
              <a:rPr dirty="0" err="1">
                <a:solidFill>
                  <a:srgbClr val="06287E"/>
                </a:solidFill>
                <a:latin typeface="Courier"/>
              </a:rPr>
              <a:t>element_text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7D9029"/>
                </a:solidFill>
                <a:latin typeface="Courier"/>
              </a:rPr>
              <a:t>size=</a:t>
            </a:r>
            <a:r>
              <a:rPr dirty="0">
                <a:solidFill>
                  <a:srgbClr val="40A070"/>
                </a:solidFill>
                <a:latin typeface="Courier"/>
              </a:rPr>
              <a:t>20</a:t>
            </a:r>
            <a:r>
              <a:rPr dirty="0">
                <a:latin typeface="Courier"/>
              </a:rPr>
              <a:t>)) </a:t>
            </a:r>
            <a:r>
              <a:rPr dirty="0">
                <a:solidFill>
                  <a:srgbClr val="4070A0"/>
                </a:solidFill>
                <a:latin typeface="Courier"/>
              </a:rPr>
              <a:t>+</a:t>
            </a:r>
            <a:br>
              <a:rPr dirty="0"/>
            </a:br>
            <a:r>
              <a:rPr dirty="0">
                <a:latin typeface="Courier"/>
              </a:rPr>
              <a:t>    </a:t>
            </a:r>
            <a:r>
              <a:rPr dirty="0" err="1">
                <a:solidFill>
                  <a:srgbClr val="06287E"/>
                </a:solidFill>
                <a:latin typeface="Courier"/>
              </a:rPr>
              <a:t>ggtitle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06287E"/>
                </a:solidFill>
                <a:latin typeface="Courier"/>
              </a:rPr>
              <a:t>paste</a:t>
            </a:r>
            <a:r>
              <a:rPr dirty="0">
                <a:latin typeface="Courier"/>
              </a:rPr>
              <a:t>(</a:t>
            </a:r>
            <a:r>
              <a:rPr dirty="0" err="1">
                <a:solidFill>
                  <a:srgbClr val="7D9029"/>
                </a:solidFill>
                <a:latin typeface="Courier"/>
              </a:rPr>
              <a:t>sep</a:t>
            </a:r>
            <a:r>
              <a:rPr dirty="0">
                <a:solidFill>
                  <a:srgbClr val="7D9029"/>
                </a:solidFill>
                <a:latin typeface="Courier"/>
              </a:rPr>
              <a:t>=</a:t>
            </a:r>
            <a:r>
              <a:rPr dirty="0">
                <a:solidFill>
                  <a:srgbClr val="4070A0"/>
                </a:solidFill>
                <a:latin typeface="Courier"/>
              </a:rPr>
              <a:t>""</a:t>
            </a:r>
            <a:r>
              <a:rPr dirty="0">
                <a:latin typeface="Courier"/>
              </a:rPr>
              <a:t>,</a:t>
            </a:r>
            <a:r>
              <a:rPr dirty="0">
                <a:solidFill>
                  <a:srgbClr val="4070A0"/>
                </a:solidFill>
                <a:latin typeface="Courier"/>
              </a:rPr>
              <a:t>"Neg. binomial with k="</a:t>
            </a:r>
            <a:r>
              <a:rPr dirty="0">
                <a:latin typeface="Courier"/>
              </a:rPr>
              <a:t>,k,</a:t>
            </a:r>
            <a:r>
              <a:rPr dirty="0">
                <a:solidFill>
                  <a:srgbClr val="4070A0"/>
                </a:solidFill>
                <a:latin typeface="Courier"/>
              </a:rPr>
              <a:t>", p="</a:t>
            </a:r>
            <a:r>
              <a:rPr dirty="0">
                <a:latin typeface="Courier"/>
              </a:rPr>
              <a:t>,p)) </a:t>
            </a:r>
            <a:r>
              <a:rPr dirty="0">
                <a:solidFill>
                  <a:srgbClr val="4070A0"/>
                </a:solidFill>
                <a:latin typeface="Courier"/>
              </a:rPr>
              <a:t>+</a:t>
            </a:r>
            <a:br>
              <a:rPr dirty="0"/>
            </a:br>
            <a:r>
              <a:rPr dirty="0">
                <a:latin typeface="Courier"/>
              </a:rPr>
              <a:t>    </a:t>
            </a:r>
            <a:r>
              <a:rPr dirty="0" err="1">
                <a:solidFill>
                  <a:srgbClr val="06287E"/>
                </a:solidFill>
                <a:latin typeface="Courier"/>
              </a:rPr>
              <a:t>scale_x_continuous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7D9029"/>
                </a:solidFill>
                <a:latin typeface="Courier"/>
              </a:rPr>
              <a:t>breaks=</a:t>
            </a:r>
            <a:r>
              <a:rPr dirty="0">
                <a:solidFill>
                  <a:srgbClr val="40A070"/>
                </a:solidFill>
                <a:latin typeface="Courier"/>
              </a:rPr>
              <a:t>0</a:t>
            </a:r>
            <a:r>
              <a:rPr dirty="0">
                <a:solidFill>
                  <a:srgbClr val="4070A0"/>
                </a:solidFill>
                <a:latin typeface="Courier"/>
              </a:rPr>
              <a:t>:</a:t>
            </a:r>
            <a:r>
              <a:rPr dirty="0">
                <a:latin typeface="Courier"/>
              </a:rPr>
              <a:t>maxK) </a:t>
            </a:r>
            <a:r>
              <a:rPr dirty="0">
                <a:solidFill>
                  <a:srgbClr val="4070A0"/>
                </a:solidFill>
                <a:latin typeface="Courier"/>
              </a:rPr>
              <a:t>+</a:t>
            </a:r>
            <a:br>
              <a:rPr dirty="0"/>
            </a:br>
            <a:r>
              <a:rPr dirty="0">
                <a:latin typeface="Courier"/>
              </a:rPr>
              <a:t>    </a:t>
            </a:r>
            <a:r>
              <a:rPr dirty="0" err="1">
                <a:solidFill>
                  <a:srgbClr val="06287E"/>
                </a:solidFill>
                <a:latin typeface="Courier"/>
              </a:rPr>
              <a:t>coord_cartesian</a:t>
            </a:r>
            <a:r>
              <a:rPr dirty="0">
                <a:latin typeface="Courier"/>
              </a:rPr>
              <a:t>(</a:t>
            </a:r>
            <a:r>
              <a:rPr dirty="0" err="1">
                <a:solidFill>
                  <a:srgbClr val="7D9029"/>
                </a:solidFill>
                <a:latin typeface="Courier"/>
              </a:rPr>
              <a:t>xlim</a:t>
            </a:r>
            <a:r>
              <a:rPr dirty="0">
                <a:solidFill>
                  <a:srgbClr val="7D9029"/>
                </a:solidFill>
                <a:latin typeface="Courier"/>
              </a:rPr>
              <a:t>=</a:t>
            </a:r>
            <a:r>
              <a:rPr dirty="0">
                <a:solidFill>
                  <a:srgbClr val="06287E"/>
                </a:solidFill>
                <a:latin typeface="Courier"/>
              </a:rPr>
              <a:t>c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70A0"/>
                </a:solidFill>
                <a:latin typeface="Courier"/>
              </a:rPr>
              <a:t>-</a:t>
            </a:r>
            <a:r>
              <a:rPr dirty="0">
                <a:solidFill>
                  <a:srgbClr val="40A070"/>
                </a:solidFill>
                <a:latin typeface="Courier"/>
              </a:rPr>
              <a:t>0.5</a:t>
            </a:r>
            <a:r>
              <a:rPr dirty="0">
                <a:latin typeface="Courier"/>
              </a:rPr>
              <a:t>,maxK</a:t>
            </a:r>
            <a:r>
              <a:rPr dirty="0">
                <a:solidFill>
                  <a:srgbClr val="40A070"/>
                </a:solidFill>
                <a:latin typeface="Courier"/>
              </a:rPr>
              <a:t>+0.5</a:t>
            </a:r>
            <a:r>
              <a:rPr dirty="0">
                <a:latin typeface="Courier"/>
              </a:rPr>
              <a:t>),</a:t>
            </a:r>
            <a:r>
              <a:rPr dirty="0" err="1">
                <a:solidFill>
                  <a:srgbClr val="7D9029"/>
                </a:solidFill>
                <a:latin typeface="Courier"/>
              </a:rPr>
              <a:t>ylim</a:t>
            </a:r>
            <a:r>
              <a:rPr dirty="0">
                <a:solidFill>
                  <a:srgbClr val="7D9029"/>
                </a:solidFill>
                <a:latin typeface="Courier"/>
              </a:rPr>
              <a:t>=</a:t>
            </a:r>
            <a:r>
              <a:rPr dirty="0">
                <a:solidFill>
                  <a:srgbClr val="06287E"/>
                </a:solidFill>
                <a:latin typeface="Courier"/>
              </a:rPr>
              <a:t>c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A070"/>
                </a:solidFill>
                <a:latin typeface="Courier"/>
              </a:rPr>
              <a:t>0</a:t>
            </a:r>
            <a:r>
              <a:rPr dirty="0">
                <a:latin typeface="Courier"/>
              </a:rPr>
              <a:t>,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latin typeface="Courier"/>
              </a:rPr>
              <a:t>))</a:t>
            </a:r>
            <a:br>
              <a:rPr dirty="0"/>
            </a:br>
            <a:r>
              <a:rPr dirty="0">
                <a:latin typeface="Courier"/>
              </a:rPr>
              <a:t>  </a:t>
            </a:r>
            <a:r>
              <a:rPr dirty="0">
                <a:solidFill>
                  <a:srgbClr val="06287E"/>
                </a:solidFill>
                <a:latin typeface="Courier"/>
              </a:rPr>
              <a:t>return</a:t>
            </a:r>
            <a:r>
              <a:rPr dirty="0">
                <a:latin typeface="Courier"/>
              </a:rPr>
              <a:t>(g)</a:t>
            </a:r>
            <a:br>
              <a:rPr dirty="0"/>
            </a:br>
            <a:r>
              <a:rPr dirty="0">
                <a:latin typeface="Courier"/>
              </a:rPr>
              <a:t>}</a:t>
            </a:r>
            <a:br>
              <a:rPr dirty="0"/>
            </a:br>
            <a:r>
              <a:rPr dirty="0">
                <a:latin typeface="Courier"/>
              </a:rPr>
              <a:t>  </a:t>
            </a:r>
            <a:br>
              <a:rPr dirty="0"/>
            </a:br>
            <a:r>
              <a:rPr dirty="0">
                <a:latin typeface="Courier"/>
              </a:rPr>
              <a:t>g1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 err="1">
                <a:solidFill>
                  <a:srgbClr val="06287E"/>
                </a:solidFill>
                <a:latin typeface="Courier"/>
              </a:rPr>
              <a:t>plotNB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A070"/>
                </a:solidFill>
                <a:latin typeface="Courier"/>
              </a:rPr>
              <a:t>0</a:t>
            </a:r>
            <a:r>
              <a:rPr dirty="0">
                <a:latin typeface="Courier"/>
              </a:rPr>
              <a:t>,</a:t>
            </a:r>
            <a:r>
              <a:rPr dirty="0">
                <a:solidFill>
                  <a:srgbClr val="40A070"/>
                </a:solidFill>
                <a:latin typeface="Courier"/>
              </a:rPr>
              <a:t>0.25</a:t>
            </a:r>
            <a:r>
              <a:rPr dirty="0">
                <a:latin typeface="Courier"/>
              </a:rPr>
              <a:t>,</a:t>
            </a:r>
            <a:r>
              <a:rPr dirty="0">
                <a:solidFill>
                  <a:srgbClr val="4070A0"/>
                </a:solidFill>
                <a:latin typeface="Courier"/>
              </a:rPr>
              <a:t>"darkgrey"</a:t>
            </a:r>
            <a:r>
              <a:rPr dirty="0">
                <a:latin typeface="Courier"/>
              </a:rPr>
              <a:t>); g2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 err="1">
                <a:solidFill>
                  <a:srgbClr val="06287E"/>
                </a:solidFill>
                <a:latin typeface="Courier"/>
              </a:rPr>
              <a:t>plotNB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latin typeface="Courier"/>
              </a:rPr>
              <a:t>,</a:t>
            </a:r>
            <a:r>
              <a:rPr dirty="0">
                <a:solidFill>
                  <a:srgbClr val="40A070"/>
                </a:solidFill>
                <a:latin typeface="Courier"/>
              </a:rPr>
              <a:t>0.25</a:t>
            </a:r>
            <a:r>
              <a:rPr dirty="0">
                <a:latin typeface="Courier"/>
              </a:rPr>
              <a:t>,</a:t>
            </a:r>
            <a:r>
              <a:rPr dirty="0">
                <a:solidFill>
                  <a:srgbClr val="4070A0"/>
                </a:solidFill>
                <a:latin typeface="Courier"/>
              </a:rPr>
              <a:t>"steelblue"</a:t>
            </a:r>
            <a:r>
              <a:rPr dirty="0">
                <a:latin typeface="Courier"/>
              </a:rPr>
              <a:t>)</a:t>
            </a:r>
            <a:br>
              <a:rPr dirty="0"/>
            </a:br>
            <a:r>
              <a:rPr dirty="0">
                <a:latin typeface="Courier"/>
              </a:rPr>
              <a:t>g3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 err="1">
                <a:solidFill>
                  <a:srgbClr val="06287E"/>
                </a:solidFill>
                <a:latin typeface="Courier"/>
              </a:rPr>
              <a:t>plotNB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A070"/>
                </a:solidFill>
                <a:latin typeface="Courier"/>
              </a:rPr>
              <a:t>3</a:t>
            </a:r>
            <a:r>
              <a:rPr dirty="0">
                <a:latin typeface="Courier"/>
              </a:rPr>
              <a:t>,</a:t>
            </a:r>
            <a:r>
              <a:rPr dirty="0">
                <a:solidFill>
                  <a:srgbClr val="40A070"/>
                </a:solidFill>
                <a:latin typeface="Courier"/>
              </a:rPr>
              <a:t>0.25</a:t>
            </a:r>
            <a:r>
              <a:rPr dirty="0">
                <a:latin typeface="Courier"/>
              </a:rPr>
              <a:t>,</a:t>
            </a:r>
            <a:r>
              <a:rPr dirty="0">
                <a:solidFill>
                  <a:srgbClr val="4070A0"/>
                </a:solidFill>
                <a:latin typeface="Courier"/>
              </a:rPr>
              <a:t>"salmon"</a:t>
            </a:r>
            <a:r>
              <a:rPr dirty="0">
                <a:latin typeface="Courier"/>
              </a:rPr>
              <a:t>); g4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 err="1">
                <a:solidFill>
                  <a:srgbClr val="06287E"/>
                </a:solidFill>
                <a:latin typeface="Courier"/>
              </a:rPr>
              <a:t>plotNB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A070"/>
                </a:solidFill>
                <a:latin typeface="Courier"/>
              </a:rPr>
              <a:t>0</a:t>
            </a:r>
            <a:r>
              <a:rPr dirty="0">
                <a:latin typeface="Courier"/>
              </a:rPr>
              <a:t>,</a:t>
            </a:r>
            <a:r>
              <a:rPr dirty="0">
                <a:solidFill>
                  <a:srgbClr val="40A070"/>
                </a:solidFill>
                <a:latin typeface="Courier"/>
              </a:rPr>
              <a:t>0.6</a:t>
            </a:r>
            <a:r>
              <a:rPr dirty="0">
                <a:latin typeface="Courier"/>
              </a:rPr>
              <a:t>,</a:t>
            </a:r>
            <a:r>
              <a:rPr dirty="0">
                <a:solidFill>
                  <a:srgbClr val="4070A0"/>
                </a:solidFill>
                <a:latin typeface="Courier"/>
              </a:rPr>
              <a:t>"greenyellow"</a:t>
            </a:r>
            <a:r>
              <a:rPr dirty="0">
                <a:latin typeface="Courier"/>
              </a:rPr>
              <a:t>)</a:t>
            </a:r>
            <a:br>
              <a:rPr dirty="0"/>
            </a:br>
            <a:r>
              <a:rPr dirty="0">
                <a:latin typeface="Courier"/>
              </a:rPr>
              <a:t>g5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 err="1">
                <a:solidFill>
                  <a:srgbClr val="06287E"/>
                </a:solidFill>
                <a:latin typeface="Courier"/>
              </a:rPr>
              <a:t>plotNB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latin typeface="Courier"/>
              </a:rPr>
              <a:t>,</a:t>
            </a:r>
            <a:r>
              <a:rPr dirty="0">
                <a:solidFill>
                  <a:srgbClr val="40A070"/>
                </a:solidFill>
                <a:latin typeface="Courier"/>
              </a:rPr>
              <a:t>0.6</a:t>
            </a:r>
            <a:r>
              <a:rPr dirty="0">
                <a:latin typeface="Courier"/>
              </a:rPr>
              <a:t>,</a:t>
            </a:r>
            <a:r>
              <a:rPr dirty="0">
                <a:solidFill>
                  <a:srgbClr val="4070A0"/>
                </a:solidFill>
                <a:latin typeface="Courier"/>
              </a:rPr>
              <a:t>"mediumorchid"</a:t>
            </a:r>
            <a:r>
              <a:rPr dirty="0">
                <a:latin typeface="Courier"/>
              </a:rPr>
              <a:t>); g6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 err="1">
                <a:solidFill>
                  <a:srgbClr val="06287E"/>
                </a:solidFill>
                <a:latin typeface="Courier"/>
              </a:rPr>
              <a:t>plotNB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A070"/>
                </a:solidFill>
                <a:latin typeface="Courier"/>
              </a:rPr>
              <a:t>3</a:t>
            </a:r>
            <a:r>
              <a:rPr dirty="0">
                <a:latin typeface="Courier"/>
              </a:rPr>
              <a:t>,</a:t>
            </a:r>
            <a:r>
              <a:rPr dirty="0">
                <a:solidFill>
                  <a:srgbClr val="40A070"/>
                </a:solidFill>
                <a:latin typeface="Courier"/>
              </a:rPr>
              <a:t>0.6</a:t>
            </a:r>
            <a:r>
              <a:rPr dirty="0">
                <a:latin typeface="Courier"/>
              </a:rPr>
              <a:t>,</a:t>
            </a:r>
            <a:r>
              <a:rPr dirty="0">
                <a:solidFill>
                  <a:srgbClr val="4070A0"/>
                </a:solidFill>
                <a:latin typeface="Courier"/>
              </a:rPr>
              <a:t>"orange"</a:t>
            </a:r>
            <a:r>
              <a:rPr dirty="0">
                <a:latin typeface="Courier"/>
              </a:rPr>
              <a:t>)</a:t>
            </a:r>
            <a:br>
              <a:rPr dirty="0"/>
            </a:br>
            <a:r>
              <a:rPr dirty="0" err="1">
                <a:solidFill>
                  <a:srgbClr val="06287E"/>
                </a:solidFill>
                <a:latin typeface="Courier"/>
              </a:rPr>
              <a:t>grid.arrange</a:t>
            </a:r>
            <a:r>
              <a:rPr dirty="0">
                <a:latin typeface="Courier"/>
              </a:rPr>
              <a:t>(g1,g2,g3,g4,g5,g6,</a:t>
            </a:r>
            <a:r>
              <a:rPr dirty="0">
                <a:solidFill>
                  <a:srgbClr val="7D9029"/>
                </a:solidFill>
                <a:latin typeface="Courier"/>
              </a:rPr>
              <a:t>ncol=</a:t>
            </a:r>
            <a:r>
              <a:rPr dirty="0">
                <a:solidFill>
                  <a:srgbClr val="40A070"/>
                </a:solidFill>
                <a:latin typeface="Courier"/>
              </a:rPr>
              <a:t>3</a:t>
            </a:r>
            <a:r>
              <a:rPr dirty="0">
                <a:latin typeface="Courier"/>
              </a:rPr>
              <a:t>)</a:t>
            </a:r>
            <a:endParaRPr lang="en-GB" dirty="0">
              <a:latin typeface="Courier"/>
            </a:endParaRPr>
          </a:p>
          <a:p>
            <a:pPr lvl="0" indent="0">
              <a:buNone/>
            </a:pPr>
            <a:endParaRPr dirty="0">
              <a:latin typeface="Courier"/>
            </a:endParaRPr>
          </a:p>
        </p:txBody>
      </p:sp>
      <p:pic>
        <p:nvPicPr>
          <p:cNvPr id="3" name="Picture 1" descr="MLW_KUHeS_RandStatistics_2026_Session3_files/figure-pptx/unnamed-chunk-11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417906" y="2136025"/>
            <a:ext cx="6172200" cy="2527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DD33D4-F2B4-4E27-98BD-BC9272834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5CB42-CF14-4293-8971-6DCD1AAE8BE7}" type="slidenum">
              <a:rPr lang="en-GB" smtClean="0"/>
              <a:t>49</a:t>
            </a:fld>
            <a:endParaRPr lang="en-GB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A89D5-560C-4369-A313-7C24EDF02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Preliminaries</a:t>
            </a:r>
          </a:p>
        </p:txBody>
      </p:sp>
      <p:pic>
        <p:nvPicPr>
          <p:cNvPr id="3" name="Picture 1" descr="dataAndSupportDocs/QRcode_RandStats_GitHub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013200" y="1816100"/>
            <a:ext cx="4152900" cy="415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838200" y="5969000"/>
            <a:ext cx="10515600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rPr>
                <a:hlinkClick r:id="rId3"/>
              </a:rPr>
              <a:t>https://github.com/mlw-stats/R_And_Statistics_Training_2026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3F998A-2A5E-471F-9FEB-2559B0A7F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5CB42-CF14-4293-8971-6DCD1AAE8BE7}" type="slidenum">
              <a:rPr lang="en-GB" smtClean="0"/>
              <a:t>5</a:t>
            </a:fld>
            <a:endParaRPr lang="en-GB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A89D5-560C-4369-A313-7C24EDF02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Common distributions: (Continuous) uniform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BC91F-1C76-43AE-8B2A-956D48B768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14:m xmlns:a14="http://schemas.microsoft.com/office/drawing/2010/main">
              <m:oMath xmlns:m="http://schemas.openxmlformats.org/officeDocument/2006/math">
                <m:r>
                  <a:rPr>
                    <a:latin typeface="Cambria Math" panose="02040503050406030204" pitchFamily="18" charset="0"/>
                  </a:rPr>
                  <m:t>𝑋</m:t>
                </m:r>
                <m:r>
                  <a:rPr>
                    <a:latin typeface="Cambria Math" panose="02040503050406030204" pitchFamily="18" charset="0"/>
                  </a:rPr>
                  <m:t>∼</m:t>
                </m:r>
                <m:r>
                  <m:rPr>
                    <m:nor/>
                  </m:rPr>
                  <a:rPr/>
                  <m:t> </m:t>
                </m:r>
                <m:r>
                  <m:rPr>
                    <m:nor/>
                  </m:rPr>
                  <a:rPr/>
                  <m:t>Unif</m:t>
                </m:r>
                <m:d>
                  <m:dPr>
                    <m:ctrlPr>
                      <a:rPr i="1">
                        <a:latin typeface="Cambria Math" panose="02040503050406030204" pitchFamily="18" charset="0"/>
                      </a:rPr>
                    </m:ctrlPr>
                  </m:dPr>
                  <m:e>
                    <m:r>
                      <a:rPr>
                        <a:latin typeface="Cambria Math" panose="02040503050406030204" pitchFamily="18" charset="0"/>
                      </a:rPr>
                      <m:t>𝑎</m:t>
                    </m:r>
                    <m:r>
                      <a:rPr>
                        <a:latin typeface="Cambria Math" panose="02040503050406030204" pitchFamily="18" charset="0"/>
                      </a:rPr>
                      <m:t>,</m:t>
                    </m:r>
                    <m:r>
                      <a:rPr>
                        <a:latin typeface="Cambria Math" panose="02040503050406030204" pitchFamily="18" charset="0"/>
                      </a:rPr>
                      <m:t>𝑏</m:t>
                    </m:r>
                  </m:e>
                </m:d>
              </m:oMath>
            </a14:m>
            <a:r>
              <a:t> if</a:t>
            </a:r>
          </a:p>
          <a:p>
            <a:pPr marL="0" lvl="0" indent="0">
              <a:buNone/>
            </a:pPr>
            <a14:m xmlns:a14="http://schemas.microsoft.com/office/drawing/2010/main">
              <m:oMathPara xmlns:m="http://schemas.openxmlformats.org/officeDocument/2006/math">
                <m:oMathParaPr>
                  <m:jc m:val="center"/>
                </m:oMathParaPr>
                <m:oMath xmlns:m="http://schemas.openxmlformats.org/officeDocument/2006/math">
                  <m:r>
                    <a:rPr>
                      <a:latin typeface="Cambria Math" panose="02040503050406030204" pitchFamily="18" charset="0"/>
                    </a:rPr>
                    <m:t>𝑝</m:t>
                  </m:r>
                  <m:d>
                    <m:dPr>
                      <m:ctrlPr>
                        <a:rPr i="1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>
                          <a:latin typeface="Cambria Math" panose="02040503050406030204" pitchFamily="18" charset="0"/>
                        </a:rPr>
                        <m:t>𝑥</m:t>
                      </m:r>
                    </m:e>
                  </m:d>
                  <m:r>
                    <a:rPr>
                      <a:latin typeface="Cambria Math" panose="02040503050406030204" pitchFamily="18" charset="0"/>
                    </a:rPr>
                    <m:t>=</m:t>
                  </m:r>
                  <m:d>
                    <m:dPr>
                      <m:begChr m:val="{"/>
                      <m:endChr m:val=""/>
                      <m:ctrlPr>
                        <a:rPr i="1">
                          <a:latin typeface="Cambria Math" panose="02040503050406030204" pitchFamily="18" charset="0"/>
                        </a:rPr>
                      </m:ctrlPr>
                    </m:dPr>
                    <m:e>
                      <m:m>
                        <m:mPr>
                          <m:plcHide m:val="on"/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f>
                              <m:fPr>
                                <m:ctrlPr>
                                  <a:rPr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den>
                            </m:f>
                          </m:e>
                          <m:e>
                            <m:r>
                              <m:rPr>
                                <m:nor/>
                              </m:rPr>
                              <a:rPr/>
                              <m:t> </m:t>
                            </m:r>
                            <m:r>
                              <m:rPr>
                                <m:nor/>
                              </m:rPr>
                              <a:rPr/>
                              <m:t>if</m:t>
                            </m:r>
                            <m:r>
                              <m:rPr>
                                <m:nor/>
                              </m:rPr>
                              <a:rPr/>
                              <m:t> </m:t>
                            </m:r>
                            <m:r>
                              <a:rPr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>
                                <a:latin typeface="Cambria Math" panose="02040503050406030204" pitchFamily="18" charset="0"/>
                              </a:rPr>
                              <m:t>∈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d>
                          </m:e>
                        </m:mr>
                        <m:mr>
                          <m:e>
                            <m:r>
                              <a:rPr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m:rPr>
                                <m:nor/>
                              </m:rPr>
                              <a:rPr/>
                              <m:t> </m:t>
                            </m:r>
                            <m:r>
                              <m:rPr>
                                <m:nor/>
                              </m:rPr>
                              <a:rPr/>
                              <m:t>otherwise</m:t>
                            </m:r>
                          </m:e>
                        </m:mr>
                      </m:m>
                    </m:e>
                  </m:d>
                </m:oMath>
              </m:oMathPara>
            </a14:m>
            <a:endParaRPr/>
          </a:p>
          <a:p>
            <a:pPr marL="0" lvl="0" indent="0">
              <a:buNone/>
            </a:pPr>
            <a14:m xmlns:a14="http://schemas.microsoft.com/office/drawing/2010/main">
              <m:oMathPara xmlns:m="http://schemas.openxmlformats.org/officeDocument/2006/math">
                <m:oMathParaPr>
                  <m:jc m:val="center"/>
                </m:oMathParaPr>
                <m:oMath xmlns:m="http://schemas.openxmlformats.org/officeDocument/2006/math">
                  <m:r>
                    <a:rPr>
                      <a:latin typeface="Cambria Math" panose="02040503050406030204" pitchFamily="18" charset="0"/>
                    </a:rPr>
                    <m:t> </m:t>
                  </m:r>
                </m:oMath>
              </m:oMathPara>
            </a14:m>
            <a:endParaRPr/>
          </a:p>
          <a:p>
            <a:pPr marL="0" lvl="0" indent="0">
              <a:buNone/>
            </a:pPr>
            <a14:m xmlns:a14="http://schemas.microsoft.com/office/drawing/2010/main">
              <m:oMathPara xmlns:m="http://schemas.openxmlformats.org/officeDocument/2006/math">
                <m:oMathParaPr>
                  <m:jc m:val="center"/>
                </m:oMathParaPr>
                <m:oMath xmlns:m="http://schemas.openxmlformats.org/officeDocument/2006/math">
                  <m:r>
                    <a:rPr>
                      <a:latin typeface="Cambria Math" panose="02040503050406030204" pitchFamily="18" charset="0"/>
                    </a:rPr>
                    <m:t>𝐸</m:t>
                  </m:r>
                  <m:d>
                    <m:dPr>
                      <m:ctrlPr>
                        <a:rPr i="1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>
                          <a:latin typeface="Cambria Math" panose="02040503050406030204" pitchFamily="18" charset="0"/>
                        </a:rPr>
                        <m:t>𝑋</m:t>
                      </m:r>
                    </m:e>
                  </m:d>
                  <m:r>
                    <a:rPr>
                      <a:latin typeface="Cambria Math" panose="02040503050406030204" pitchFamily="18" charset="0"/>
                    </a:rPr>
                    <m:t>=</m:t>
                  </m:r>
                  <m:f>
                    <m:fPr>
                      <m:ctrlPr>
                        <a:rPr i="1">
                          <a:latin typeface="Cambria Math" panose="02040503050406030204" pitchFamily="18" charset="0"/>
                        </a:rPr>
                      </m:ctrlPr>
                    </m:fPr>
                    <m:num>
                      <m:r>
                        <a:rPr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>
                          <a:latin typeface="Cambria Math" panose="02040503050406030204" pitchFamily="18" charset="0"/>
                        </a:rPr>
                        <m:t>𝑎</m:t>
                      </m:r>
                    </m:num>
                    <m:den>
                      <m:r>
                        <a:rPr>
                          <a:latin typeface="Cambria Math" panose="02040503050406030204" pitchFamily="18" charset="0"/>
                        </a:rPr>
                        <m:t>2</m:t>
                      </m:r>
                    </m:den>
                  </m:f>
                  <m:r>
                    <a:rPr>
                      <a:latin typeface="Cambria Math" panose="02040503050406030204" pitchFamily="18" charset="0"/>
                    </a:rPr>
                    <m:t>, </m:t>
                  </m:r>
                  <m:r>
                    <a:rPr>
                      <a:latin typeface="Cambria Math" panose="02040503050406030204" pitchFamily="18" charset="0"/>
                    </a:rPr>
                    <m:t>𝑉𝑎𝑟</m:t>
                  </m:r>
                  <m:d>
                    <m:dPr>
                      <m:ctrlPr>
                        <a:rPr i="1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>
                          <a:latin typeface="Cambria Math" panose="02040503050406030204" pitchFamily="18" charset="0"/>
                        </a:rPr>
                        <m:t>𝑋</m:t>
                      </m:r>
                    </m:e>
                  </m:d>
                  <m:r>
                    <a:rPr>
                      <a:latin typeface="Cambria Math" panose="02040503050406030204" pitchFamily="18" charset="0"/>
                    </a:rPr>
                    <m:t>=</m:t>
                  </m:r>
                  <m:f>
                    <m:fPr>
                      <m:ctrlPr>
                        <a:rPr i="1">
                          <a:latin typeface="Cambria Math" panose="02040503050406030204" pitchFamily="18" charset="0"/>
                        </a:rPr>
                      </m:ctrlPr>
                    </m:fPr>
                    <m:num>
                      <m:sSup>
                        <m:sSup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  <m:sup>
                          <m:r>
                            <a:rPr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num>
                    <m:den>
                      <m:r>
                        <a:rPr>
                          <a:latin typeface="Cambria Math" panose="02040503050406030204" pitchFamily="18" charset="0"/>
                        </a:rPr>
                        <m:t>12</m:t>
                      </m:r>
                    </m:den>
                  </m:f>
                </m:oMath>
              </m:oMathPara>
            </a14:m>
            <a:endParaRPr/>
          </a:p>
          <a:p>
            <a:pPr marL="0" lvl="0" indent="0">
              <a:buNone/>
            </a:pPr>
            <a:r>
              <a:t>This is the analogue, in the continuous case, of the discrete uniform.</a:t>
            </a:r>
          </a:p>
          <a:p>
            <a:pPr marL="0" lvl="0" indent="0">
              <a:buNone/>
            </a:pPr>
            <a:r>
              <a:t>For </a:t>
            </a:r>
            <a14:m xmlns:a14="http://schemas.microsoft.com/office/drawing/2010/main">
              <m:oMath xmlns:m="http://schemas.openxmlformats.org/officeDocument/2006/math">
                <m:r>
                  <a:rPr>
                    <a:latin typeface="Cambria Math" panose="02040503050406030204" pitchFamily="18" charset="0"/>
                  </a:rPr>
                  <m:t>𝑎</m:t>
                </m:r>
                <m:r>
                  <a:rPr>
                    <a:latin typeface="Cambria Math" panose="02040503050406030204" pitchFamily="18" charset="0"/>
                  </a:rPr>
                  <m:t>=0, </m:t>
                </m:r>
                <m:r>
                  <a:rPr>
                    <a:latin typeface="Cambria Math" panose="02040503050406030204" pitchFamily="18" charset="0"/>
                  </a:rPr>
                  <m:t>𝑏</m:t>
                </m:r>
                <m:r>
                  <a:rPr>
                    <a:latin typeface="Cambria Math" panose="02040503050406030204" pitchFamily="18" charset="0"/>
                  </a:rPr>
                  <m:t>=1</m:t>
                </m:r>
              </m:oMath>
            </a14:m>
            <a:r>
              <a:t> the distribution is often called the standard uniform. This is very important in sampling theory and algorithms.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3F998A-2A5E-471F-9FEB-2559B0A7F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5CB42-CF14-4293-8971-6DCD1AAE8BE7}" type="slidenum">
              <a:rPr lang="en-GB" smtClean="0"/>
              <a:t>50</a:t>
            </a:fld>
            <a:endParaRPr lang="en-GB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A89D5-560C-4369-A313-7C24EDF02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Common distributions: (Continuous) uniform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BC91F-1C76-43AE-8B2A-956D48B768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t>Any continuous distribution can be transformed to a uniform distribution by taking </a:t>
            </a:r>
            <a14:m xmlns:a14="http://schemas.microsoft.com/office/drawing/2010/main">
              <m:oMath xmlns:m="http://schemas.openxmlformats.org/officeDocument/2006/math">
                <m:r>
                  <a:rPr>
                    <a:latin typeface="Cambria Math" panose="02040503050406030204" pitchFamily="18" charset="0"/>
                  </a:rPr>
                  <m:t>𝐹</m:t>
                </m:r>
                <m:d>
                  <m:dPr>
                    <m:ctrlPr>
                      <a:rPr i="1">
                        <a:latin typeface="Cambria Math" panose="02040503050406030204" pitchFamily="18" charset="0"/>
                      </a:rPr>
                    </m:ctrlPr>
                  </m:dPr>
                  <m:e>
                    <m:r>
                      <a:rPr>
                        <a:latin typeface="Cambria Math" panose="02040503050406030204" pitchFamily="18" charset="0"/>
                      </a:rPr>
                      <m:t>𝑋</m:t>
                    </m:r>
                  </m:e>
                </m:d>
                <m:r>
                  <a:rPr>
                    <a:latin typeface="Cambria Math" panose="02040503050406030204" pitchFamily="18" charset="0"/>
                  </a:rPr>
                  <m:t>=</m:t>
                </m:r>
                <m:r>
                  <a:rPr>
                    <a:latin typeface="Cambria Math" panose="02040503050406030204" pitchFamily="18" charset="0"/>
                  </a:rPr>
                  <m:t>𝑃</m:t>
                </m:r>
                <m:d>
                  <m:dPr>
                    <m:ctrlPr>
                      <a:rPr i="1">
                        <a:latin typeface="Cambria Math" panose="02040503050406030204" pitchFamily="18" charset="0"/>
                      </a:rPr>
                    </m:ctrlPr>
                  </m:dPr>
                  <m:e>
                    <m:r>
                      <a:rPr>
                        <a:latin typeface="Cambria Math" panose="02040503050406030204" pitchFamily="18" charset="0"/>
                      </a:rPr>
                      <m:t>𝑋</m:t>
                    </m:r>
                    <m:r>
                      <a:rPr>
                        <a:latin typeface="Cambria Math" panose="02040503050406030204" pitchFamily="18" charset="0"/>
                      </a:rPr>
                      <m:t>≤</m:t>
                    </m:r>
                    <m:r>
                      <a:rPr>
                        <a:latin typeface="Cambria Math" panose="02040503050406030204" pitchFamily="18" charset="0"/>
                      </a:rPr>
                      <m:t>𝑥</m:t>
                    </m:r>
                  </m:e>
                </m:d>
              </m:oMath>
            </a14:m>
            <a:r>
              <a:t>, the cumulative distribution function. </a:t>
            </a:r>
            <a14:m xmlns:a14="http://schemas.microsoft.com/office/drawing/2010/main">
              <m:oMath xmlns:m="http://schemas.openxmlformats.org/officeDocument/2006/math">
                <m:r>
                  <a:rPr>
                    <a:latin typeface="Cambria Math" panose="02040503050406030204" pitchFamily="18" charset="0"/>
                  </a:rPr>
                  <m:t>𝐹</m:t>
                </m:r>
                <m:d>
                  <m:dPr>
                    <m:ctrlPr>
                      <a:rPr i="1">
                        <a:latin typeface="Cambria Math" panose="02040503050406030204" pitchFamily="18" charset="0"/>
                      </a:rPr>
                    </m:ctrlPr>
                  </m:dPr>
                  <m:e>
                    <m:r>
                      <a:rPr>
                        <a:latin typeface="Cambria Math" panose="02040503050406030204" pitchFamily="18" charset="0"/>
                      </a:rPr>
                      <m:t>𝑋</m:t>
                    </m:r>
                  </m:e>
                </m:d>
              </m:oMath>
            </a14:m>
            <a:r>
              <a:t> has a standard uniform distribution, whatever the distribution of </a:t>
            </a:r>
            <a14:m xmlns:a14="http://schemas.microsoft.com/office/drawing/2010/main">
              <m:oMath xmlns:m="http://schemas.openxmlformats.org/officeDocument/2006/math">
                <m:r>
                  <a:rPr>
                    <a:latin typeface="Cambria Math" panose="02040503050406030204" pitchFamily="18" charset="0"/>
                  </a:rPr>
                  <m:t>𝑋</m:t>
                </m:r>
              </m:oMath>
            </a14:m>
            <a:r>
              <a:t>. this is important for copulas - a general technique for modelling joint distributions.</a:t>
            </a:r>
          </a:p>
          <a:p>
            <a:pPr marL="0" lvl="0" indent="0">
              <a:buNone/>
            </a:pPr>
            <a:r>
              <a:t>Example:</a:t>
            </a:r>
          </a:p>
          <a:p>
            <a:pPr marL="0" lvl="0" indent="0">
              <a:buNone/>
            </a:pPr>
            <a:r>
              <a:t>Take any statistical test involving a continuous distribution. If the null hypothesis is true, then the p-values of the test are standard uniformly distributed.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3F998A-2A5E-471F-9FEB-2559B0A7F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5CB42-CF14-4293-8971-6DCD1AAE8BE7}" type="slidenum">
              <a:rPr lang="en-GB" smtClean="0"/>
              <a:t>51</a:t>
            </a:fld>
            <a:endParaRPr lang="en-GB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A89D5-560C-4369-A313-7C24EDF02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Common distributions: (Continuous) uniform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BC91F-1C76-43AE-8B2A-956D48B768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t>In R:</a:t>
            </a:r>
          </a:p>
          <a:p>
            <a:pPr marL="0" lvl="0" indent="0">
              <a:buNone/>
            </a:pPr>
            <a14:m xmlns:a14="http://schemas.microsoft.com/office/drawing/2010/main">
              <m:oMathPara xmlns:m="http://schemas.openxmlformats.org/officeDocument/2006/math">
                <m:oMathParaPr>
                  <m:jc m:val="center"/>
                </m:oMathParaPr>
                <m:oMath xmlns:m="http://schemas.openxmlformats.org/officeDocument/2006/math">
                  <m:r>
                    <a:rPr>
                      <a:latin typeface="Cambria Math" panose="02040503050406030204" pitchFamily="18" charset="0"/>
                    </a:rPr>
                    <m:t> </m:t>
                  </m:r>
                </m:oMath>
              </m:oMathPara>
            </a14:m>
            <a:endParaRPr/>
          </a:p>
          <a:p>
            <a:pPr lvl="0"/>
            <a:r>
              <a:rPr>
                <a:latin typeface="Courier"/>
              </a:rPr>
              <a:t>runif(n,min,max)</a:t>
            </a:r>
            <a:r>
              <a:t> - to sample from this distribution</a:t>
            </a:r>
          </a:p>
          <a:p>
            <a:pPr lvl="0"/>
            <a:r>
              <a:rPr>
                <a:latin typeface="Courier"/>
              </a:rPr>
              <a:t>dunif(x,min,max)</a:t>
            </a:r>
            <a:r>
              <a:t> - for the probability density function </a:t>
            </a:r>
            <a14:m xmlns:a14="http://schemas.microsoft.com/office/drawing/2010/main">
              <m:oMath xmlns:m="http://schemas.openxmlformats.org/officeDocument/2006/math">
                <m:r>
                  <a:rPr>
                    <a:latin typeface="Cambria Math" panose="02040503050406030204" pitchFamily="18" charset="0"/>
                  </a:rPr>
                  <m:t>𝑝</m:t>
                </m:r>
                <m:d>
                  <m:dPr>
                    <m:ctrlPr>
                      <a:rPr i="1">
                        <a:latin typeface="Cambria Math" panose="02040503050406030204" pitchFamily="18" charset="0"/>
                      </a:rPr>
                    </m:ctrlPr>
                  </m:dPr>
                  <m:e>
                    <m:r>
                      <a:rPr>
                        <a:latin typeface="Cambria Math" panose="02040503050406030204" pitchFamily="18" charset="0"/>
                      </a:rPr>
                      <m:t>𝑥</m:t>
                    </m:r>
                  </m:e>
                </m:d>
              </m:oMath>
            </a14:m>
            <a:endParaRPr/>
          </a:p>
          <a:p>
            <a:pPr lvl="0"/>
            <a:r>
              <a:rPr>
                <a:latin typeface="Courier"/>
              </a:rPr>
              <a:t>punif(q,min,max)</a:t>
            </a:r>
            <a:r>
              <a:t> - for the cumulative distribution function </a:t>
            </a:r>
            <a14:m xmlns:a14="http://schemas.microsoft.com/office/drawing/2010/main">
              <m:oMath xmlns:m="http://schemas.openxmlformats.org/officeDocument/2006/math">
                <m:r>
                  <a:rPr>
                    <a:latin typeface="Cambria Math" panose="02040503050406030204" pitchFamily="18" charset="0"/>
                  </a:rPr>
                  <m:t>𝑃</m:t>
                </m:r>
                <m:d>
                  <m:dPr>
                    <m:ctrlPr>
                      <a:rPr i="1">
                        <a:latin typeface="Cambria Math" panose="02040503050406030204" pitchFamily="18" charset="0"/>
                      </a:rPr>
                    </m:ctrlPr>
                  </m:dPr>
                  <m:e>
                    <m:r>
                      <a:rPr>
                        <a:latin typeface="Cambria Math" panose="02040503050406030204" pitchFamily="18" charset="0"/>
                      </a:rPr>
                      <m:t>𝑋</m:t>
                    </m:r>
                    <m:r>
                      <a:rPr>
                        <a:latin typeface="Cambria Math" panose="02040503050406030204" pitchFamily="18" charset="0"/>
                      </a:rPr>
                      <m:t>≤</m:t>
                    </m:r>
                    <m:r>
                      <a:rPr>
                        <a:latin typeface="Cambria Math" panose="02040503050406030204" pitchFamily="18" charset="0"/>
                      </a:rPr>
                      <m:t>𝑞</m:t>
                    </m:r>
                  </m:e>
                </m:d>
              </m:oMath>
            </a14:m>
            <a:endParaRPr/>
          </a:p>
          <a:p>
            <a:pPr lvl="0"/>
            <a:r>
              <a:rPr>
                <a:latin typeface="Courier"/>
              </a:rPr>
              <a:t>qunif(p,min,max)</a:t>
            </a:r>
            <a:r>
              <a:t> - to calculate theoretical quantiles </a:t>
            </a:r>
            <a14:m xmlns:a14="http://schemas.microsoft.com/office/drawing/2010/main">
              <m:oMath xmlns:m="http://schemas.openxmlformats.org/officeDocument/2006/math">
                <m:r>
                  <a:rPr>
                    <a:latin typeface="Cambria Math" panose="02040503050406030204" pitchFamily="18" charset="0"/>
                  </a:rPr>
                  <m:t>𝑞</m:t>
                </m:r>
                <m:r>
                  <m:rPr>
                    <m:nor/>
                  </m:rPr>
                  <a:rPr/>
                  <m:t> </m:t>
                </m:r>
                <m:r>
                  <m:rPr>
                    <m:nor/>
                  </m:rPr>
                  <a:rPr/>
                  <m:t>so</m:t>
                </m:r>
                <m:r>
                  <m:rPr>
                    <m:nor/>
                  </m:rPr>
                  <a:rPr/>
                  <m:t> </m:t>
                </m:r>
                <m:r>
                  <m:rPr>
                    <m:nor/>
                  </m:rPr>
                  <a:rPr/>
                  <m:t>that</m:t>
                </m:r>
                <m:r>
                  <m:rPr>
                    <m:nor/>
                  </m:rPr>
                  <a:rPr/>
                  <m:t> </m:t>
                </m:r>
                <m:r>
                  <a:rPr>
                    <a:latin typeface="Cambria Math" panose="02040503050406030204" pitchFamily="18" charset="0"/>
                  </a:rPr>
                  <m:t>𝑃</m:t>
                </m:r>
                <m:d>
                  <m:dPr>
                    <m:ctrlPr>
                      <a:rPr i="1">
                        <a:latin typeface="Cambria Math" panose="02040503050406030204" pitchFamily="18" charset="0"/>
                      </a:rPr>
                    </m:ctrlPr>
                  </m:dPr>
                  <m:e>
                    <m:r>
                      <a:rPr>
                        <a:latin typeface="Cambria Math" panose="02040503050406030204" pitchFamily="18" charset="0"/>
                      </a:rPr>
                      <m:t>𝑋</m:t>
                    </m:r>
                    <m:r>
                      <a:rPr>
                        <a:latin typeface="Cambria Math" panose="02040503050406030204" pitchFamily="18" charset="0"/>
                      </a:rPr>
                      <m:t>≤</m:t>
                    </m:r>
                    <m:r>
                      <a:rPr>
                        <a:latin typeface="Cambria Math" panose="02040503050406030204" pitchFamily="18" charset="0"/>
                      </a:rPr>
                      <m:t>𝑞</m:t>
                    </m:r>
                  </m:e>
                </m:d>
                <m:r>
                  <a:rPr>
                    <a:latin typeface="Cambria Math" panose="02040503050406030204" pitchFamily="18" charset="0"/>
                  </a:rPr>
                  <m:t>=</m:t>
                </m:r>
                <m:r>
                  <a:rPr>
                    <a:latin typeface="Cambria Math" panose="02040503050406030204" pitchFamily="18" charset="0"/>
                  </a:rPr>
                  <m:t>𝑝</m:t>
                </m:r>
              </m:oMath>
            </a14:m>
            <a:endParaRPr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3F998A-2A5E-471F-9FEB-2559B0A7F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5CB42-CF14-4293-8971-6DCD1AAE8BE7}" type="slidenum">
              <a:rPr lang="en-GB" smtClean="0"/>
              <a:t>52</a:t>
            </a:fld>
            <a:endParaRPr lang="en-GB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C315F-F711-43BA-8C23-8D50769E3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7893246" cy="878440"/>
          </a:xfrm>
        </p:spPr>
        <p:txBody>
          <a:bodyPr/>
          <a:lstStyle/>
          <a:p>
            <a:pPr marL="0" lvl="0" indent="0">
              <a:buNone/>
            </a:pPr>
            <a:r>
              <a:rPr dirty="0"/>
              <a:t>Common distributions: (Continuous) uniform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C278EB-CD3C-4569-8B41-D3DDD3B400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39047" y="1746607"/>
            <a:ext cx="4633645" cy="4808305"/>
          </a:xfrm>
        </p:spPr>
        <p:txBody>
          <a:bodyPr>
            <a:normAutofit fontScale="92500" lnSpcReduction="20000"/>
          </a:bodyPr>
          <a:lstStyle/>
          <a:p>
            <a:pPr lvl="0" indent="0">
              <a:buNone/>
            </a:pPr>
            <a:r>
              <a:rPr dirty="0" err="1">
                <a:latin typeface="Courier"/>
              </a:rPr>
              <a:t>plotUnif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b="1" dirty="0">
                <a:solidFill>
                  <a:srgbClr val="007020"/>
                </a:solidFill>
                <a:latin typeface="Courier"/>
              </a:rPr>
              <a:t>function</a:t>
            </a:r>
            <a:r>
              <a:rPr dirty="0">
                <a:latin typeface="Courier"/>
              </a:rPr>
              <a:t>(</a:t>
            </a:r>
            <a:r>
              <a:rPr dirty="0" err="1">
                <a:latin typeface="Courier"/>
              </a:rPr>
              <a:t>a,b,col,</a:t>
            </a:r>
            <a:r>
              <a:rPr dirty="0" err="1">
                <a:solidFill>
                  <a:srgbClr val="7D9029"/>
                </a:solidFill>
                <a:latin typeface="Courier"/>
              </a:rPr>
              <a:t>plotRange</a:t>
            </a:r>
            <a:r>
              <a:rPr dirty="0">
                <a:solidFill>
                  <a:srgbClr val="7D9029"/>
                </a:solidFill>
                <a:latin typeface="Courier"/>
              </a:rPr>
              <a:t>=</a:t>
            </a:r>
            <a:r>
              <a:rPr dirty="0">
                <a:solidFill>
                  <a:srgbClr val="06287E"/>
                </a:solidFill>
                <a:latin typeface="Courier"/>
              </a:rPr>
              <a:t>c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70A0"/>
                </a:solidFill>
                <a:latin typeface="Courier"/>
              </a:rPr>
              <a:t>-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latin typeface="Courier"/>
              </a:rPr>
              <a:t>,</a:t>
            </a:r>
            <a:r>
              <a:rPr dirty="0">
                <a:solidFill>
                  <a:srgbClr val="40A070"/>
                </a:solidFill>
                <a:latin typeface="Courier"/>
              </a:rPr>
              <a:t>6</a:t>
            </a:r>
            <a:r>
              <a:rPr dirty="0">
                <a:latin typeface="Courier"/>
              </a:rPr>
              <a:t>)){</a:t>
            </a:r>
            <a:br>
              <a:rPr dirty="0"/>
            </a:br>
            <a:r>
              <a:rPr dirty="0">
                <a:latin typeface="Courier"/>
              </a:rPr>
              <a:t>  x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solidFill>
                  <a:srgbClr val="06287E"/>
                </a:solidFill>
                <a:latin typeface="Courier"/>
              </a:rPr>
              <a:t>seq</a:t>
            </a:r>
            <a:r>
              <a:rPr dirty="0">
                <a:latin typeface="Courier"/>
              </a:rPr>
              <a:t>(</a:t>
            </a:r>
            <a:r>
              <a:rPr dirty="0" err="1">
                <a:latin typeface="Courier"/>
              </a:rPr>
              <a:t>plotRange</a:t>
            </a:r>
            <a:r>
              <a:rPr dirty="0">
                <a:latin typeface="Courier"/>
              </a:rPr>
              <a:t>[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latin typeface="Courier"/>
              </a:rPr>
              <a:t>],</a:t>
            </a:r>
            <a:r>
              <a:rPr dirty="0" err="1">
                <a:latin typeface="Courier"/>
              </a:rPr>
              <a:t>plotRange</a:t>
            </a:r>
            <a:r>
              <a:rPr dirty="0">
                <a:latin typeface="Courier"/>
              </a:rPr>
              <a:t>[</a:t>
            </a:r>
            <a:r>
              <a:rPr dirty="0">
                <a:solidFill>
                  <a:srgbClr val="40A070"/>
                </a:solidFill>
                <a:latin typeface="Courier"/>
              </a:rPr>
              <a:t>2</a:t>
            </a:r>
            <a:r>
              <a:rPr dirty="0">
                <a:latin typeface="Courier"/>
              </a:rPr>
              <a:t>],</a:t>
            </a:r>
            <a:r>
              <a:rPr dirty="0">
                <a:solidFill>
                  <a:srgbClr val="7D9029"/>
                </a:solidFill>
                <a:latin typeface="Courier"/>
              </a:rPr>
              <a:t>length=</a:t>
            </a:r>
            <a:r>
              <a:rPr dirty="0">
                <a:solidFill>
                  <a:srgbClr val="40A070"/>
                </a:solidFill>
                <a:latin typeface="Courier"/>
              </a:rPr>
              <a:t>1000</a:t>
            </a:r>
            <a:r>
              <a:rPr dirty="0">
                <a:latin typeface="Courier"/>
              </a:rPr>
              <a:t>)</a:t>
            </a:r>
            <a:br>
              <a:rPr dirty="0"/>
            </a:br>
            <a:r>
              <a:rPr dirty="0">
                <a:latin typeface="Courier"/>
              </a:rPr>
              <a:t>  </a:t>
            </a:r>
            <a:r>
              <a:rPr dirty="0" err="1">
                <a:latin typeface="Courier"/>
              </a:rPr>
              <a:t>px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 err="1">
                <a:solidFill>
                  <a:srgbClr val="06287E"/>
                </a:solidFill>
                <a:latin typeface="Courier"/>
              </a:rPr>
              <a:t>dunif</a:t>
            </a:r>
            <a:r>
              <a:rPr dirty="0">
                <a:latin typeface="Courier"/>
              </a:rPr>
              <a:t>(</a:t>
            </a:r>
            <a:r>
              <a:rPr dirty="0" err="1">
                <a:latin typeface="Courier"/>
              </a:rPr>
              <a:t>x,</a:t>
            </a:r>
            <a:r>
              <a:rPr dirty="0" err="1">
                <a:solidFill>
                  <a:srgbClr val="7D9029"/>
                </a:solidFill>
                <a:latin typeface="Courier"/>
              </a:rPr>
              <a:t>min</a:t>
            </a:r>
            <a:r>
              <a:rPr dirty="0">
                <a:solidFill>
                  <a:srgbClr val="7D9029"/>
                </a:solidFill>
                <a:latin typeface="Courier"/>
              </a:rPr>
              <a:t>=</a:t>
            </a:r>
            <a:r>
              <a:rPr dirty="0" err="1">
                <a:latin typeface="Courier"/>
              </a:rPr>
              <a:t>a,</a:t>
            </a:r>
            <a:r>
              <a:rPr dirty="0" err="1">
                <a:solidFill>
                  <a:srgbClr val="7D9029"/>
                </a:solidFill>
                <a:latin typeface="Courier"/>
              </a:rPr>
              <a:t>max</a:t>
            </a:r>
            <a:r>
              <a:rPr dirty="0">
                <a:solidFill>
                  <a:srgbClr val="7D9029"/>
                </a:solidFill>
                <a:latin typeface="Courier"/>
              </a:rPr>
              <a:t>=</a:t>
            </a:r>
            <a:r>
              <a:rPr dirty="0">
                <a:latin typeface="Courier"/>
              </a:rPr>
              <a:t>b)</a:t>
            </a:r>
            <a:br>
              <a:rPr dirty="0"/>
            </a:br>
            <a:r>
              <a:rPr dirty="0">
                <a:latin typeface="Courier"/>
              </a:rPr>
              <a:t>  </a:t>
            </a:r>
            <a:r>
              <a:rPr dirty="0" err="1">
                <a:latin typeface="Courier"/>
              </a:rPr>
              <a:t>df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 err="1">
                <a:solidFill>
                  <a:srgbClr val="06287E"/>
                </a:solidFill>
                <a:latin typeface="Courier"/>
              </a:rPr>
              <a:t>tibble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7D9029"/>
                </a:solidFill>
                <a:latin typeface="Courier"/>
              </a:rPr>
              <a:t>x=</a:t>
            </a:r>
            <a:r>
              <a:rPr dirty="0" err="1">
                <a:latin typeface="Courier"/>
              </a:rPr>
              <a:t>x,</a:t>
            </a:r>
            <a:r>
              <a:rPr dirty="0" err="1">
                <a:solidFill>
                  <a:srgbClr val="7D9029"/>
                </a:solidFill>
                <a:latin typeface="Courier"/>
              </a:rPr>
              <a:t>px</a:t>
            </a:r>
            <a:r>
              <a:rPr dirty="0">
                <a:solidFill>
                  <a:srgbClr val="7D9029"/>
                </a:solidFill>
                <a:latin typeface="Courier"/>
              </a:rPr>
              <a:t>=</a:t>
            </a:r>
            <a:r>
              <a:rPr dirty="0" err="1">
                <a:latin typeface="Courier"/>
              </a:rPr>
              <a:t>px</a:t>
            </a:r>
            <a:r>
              <a:rPr dirty="0">
                <a:latin typeface="Courier"/>
              </a:rPr>
              <a:t>)</a:t>
            </a:r>
            <a:br>
              <a:rPr dirty="0"/>
            </a:br>
            <a:r>
              <a:rPr dirty="0">
                <a:latin typeface="Courier"/>
              </a:rPr>
              <a:t>  </a:t>
            </a:r>
            <a:br>
              <a:rPr dirty="0"/>
            </a:br>
            <a:r>
              <a:rPr dirty="0">
                <a:latin typeface="Courier"/>
              </a:rPr>
              <a:t>  g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 err="1">
                <a:solidFill>
                  <a:srgbClr val="06287E"/>
                </a:solidFill>
                <a:latin typeface="Courier"/>
              </a:rPr>
              <a:t>ggplot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7D9029"/>
                </a:solidFill>
                <a:latin typeface="Courier"/>
              </a:rPr>
              <a:t>data=</a:t>
            </a:r>
            <a:r>
              <a:rPr dirty="0" err="1">
                <a:latin typeface="Courier"/>
              </a:rPr>
              <a:t>df,</a:t>
            </a:r>
            <a:r>
              <a:rPr dirty="0" err="1">
                <a:solidFill>
                  <a:srgbClr val="7D9029"/>
                </a:solidFill>
                <a:latin typeface="Courier"/>
              </a:rPr>
              <a:t>mapping</a:t>
            </a:r>
            <a:r>
              <a:rPr dirty="0">
                <a:solidFill>
                  <a:srgbClr val="7D9029"/>
                </a:solidFill>
                <a:latin typeface="Courier"/>
              </a:rPr>
              <a:t>=</a:t>
            </a:r>
            <a:r>
              <a:rPr dirty="0" err="1">
                <a:solidFill>
                  <a:srgbClr val="06287E"/>
                </a:solidFill>
                <a:latin typeface="Courier"/>
              </a:rPr>
              <a:t>aes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7D9029"/>
                </a:solidFill>
                <a:latin typeface="Courier"/>
              </a:rPr>
              <a:t>x=</a:t>
            </a:r>
            <a:r>
              <a:rPr dirty="0" err="1">
                <a:latin typeface="Courier"/>
              </a:rPr>
              <a:t>x,</a:t>
            </a:r>
            <a:r>
              <a:rPr dirty="0" err="1">
                <a:solidFill>
                  <a:srgbClr val="7D9029"/>
                </a:solidFill>
                <a:latin typeface="Courier"/>
              </a:rPr>
              <a:t>y</a:t>
            </a:r>
            <a:r>
              <a:rPr dirty="0">
                <a:solidFill>
                  <a:srgbClr val="7D9029"/>
                </a:solidFill>
                <a:latin typeface="Courier"/>
              </a:rPr>
              <a:t>=</a:t>
            </a:r>
            <a:r>
              <a:rPr dirty="0" err="1">
                <a:latin typeface="Courier"/>
              </a:rPr>
              <a:t>px</a:t>
            </a:r>
            <a:r>
              <a:rPr dirty="0">
                <a:latin typeface="Courier"/>
              </a:rPr>
              <a:t>)) </a:t>
            </a:r>
            <a:r>
              <a:rPr dirty="0">
                <a:solidFill>
                  <a:srgbClr val="4070A0"/>
                </a:solidFill>
                <a:latin typeface="Courier"/>
              </a:rPr>
              <a:t>+</a:t>
            </a:r>
            <a:br>
              <a:rPr dirty="0"/>
            </a:br>
            <a:r>
              <a:rPr dirty="0">
                <a:latin typeface="Courier"/>
              </a:rPr>
              <a:t>    </a:t>
            </a:r>
            <a:r>
              <a:rPr dirty="0" err="1">
                <a:solidFill>
                  <a:srgbClr val="06287E"/>
                </a:solidFill>
                <a:latin typeface="Courier"/>
              </a:rPr>
              <a:t>geom_line</a:t>
            </a:r>
            <a:r>
              <a:rPr dirty="0">
                <a:latin typeface="Courier"/>
              </a:rPr>
              <a:t>(</a:t>
            </a:r>
            <a:r>
              <a:rPr dirty="0" err="1">
                <a:solidFill>
                  <a:srgbClr val="7D9029"/>
                </a:solidFill>
                <a:latin typeface="Courier"/>
              </a:rPr>
              <a:t>colour</a:t>
            </a:r>
            <a:r>
              <a:rPr dirty="0">
                <a:solidFill>
                  <a:srgbClr val="7D9029"/>
                </a:solidFill>
                <a:latin typeface="Courier"/>
              </a:rPr>
              <a:t>=</a:t>
            </a:r>
            <a:r>
              <a:rPr dirty="0" err="1">
                <a:latin typeface="Courier"/>
              </a:rPr>
              <a:t>col,</a:t>
            </a:r>
            <a:r>
              <a:rPr dirty="0" err="1">
                <a:solidFill>
                  <a:srgbClr val="7D9029"/>
                </a:solidFill>
                <a:latin typeface="Courier"/>
              </a:rPr>
              <a:t>lwd</a:t>
            </a:r>
            <a:r>
              <a:rPr dirty="0">
                <a:solidFill>
                  <a:srgbClr val="7D9029"/>
                </a:solidFill>
                <a:latin typeface="Courier"/>
              </a:rPr>
              <a:t>=</a:t>
            </a:r>
            <a:r>
              <a:rPr dirty="0">
                <a:solidFill>
                  <a:srgbClr val="40A070"/>
                </a:solidFill>
                <a:latin typeface="Courier"/>
              </a:rPr>
              <a:t>1.5</a:t>
            </a:r>
            <a:r>
              <a:rPr dirty="0">
                <a:latin typeface="Courier"/>
              </a:rPr>
              <a:t>) </a:t>
            </a:r>
            <a:r>
              <a:rPr dirty="0">
                <a:solidFill>
                  <a:srgbClr val="4070A0"/>
                </a:solidFill>
                <a:latin typeface="Courier"/>
              </a:rPr>
              <a:t>+</a:t>
            </a:r>
            <a:br>
              <a:rPr dirty="0"/>
            </a:br>
            <a:r>
              <a:rPr dirty="0">
                <a:latin typeface="Courier"/>
              </a:rPr>
              <a:t>    </a:t>
            </a:r>
            <a:r>
              <a:rPr dirty="0" err="1">
                <a:solidFill>
                  <a:srgbClr val="06287E"/>
                </a:solidFill>
                <a:latin typeface="Courier"/>
              </a:rPr>
              <a:t>geom_area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7D9029"/>
                </a:solidFill>
                <a:latin typeface="Courier"/>
              </a:rPr>
              <a:t>fill=</a:t>
            </a:r>
            <a:r>
              <a:rPr dirty="0" err="1">
                <a:latin typeface="Courier"/>
              </a:rPr>
              <a:t>col,</a:t>
            </a:r>
            <a:r>
              <a:rPr dirty="0" err="1">
                <a:solidFill>
                  <a:srgbClr val="7D9029"/>
                </a:solidFill>
                <a:latin typeface="Courier"/>
              </a:rPr>
              <a:t>alpha</a:t>
            </a:r>
            <a:r>
              <a:rPr dirty="0">
                <a:solidFill>
                  <a:srgbClr val="7D9029"/>
                </a:solidFill>
                <a:latin typeface="Courier"/>
              </a:rPr>
              <a:t>=</a:t>
            </a:r>
            <a:r>
              <a:rPr dirty="0">
                <a:solidFill>
                  <a:srgbClr val="40A070"/>
                </a:solidFill>
                <a:latin typeface="Courier"/>
              </a:rPr>
              <a:t>0.25</a:t>
            </a:r>
            <a:r>
              <a:rPr dirty="0">
                <a:latin typeface="Courier"/>
              </a:rPr>
              <a:t>) </a:t>
            </a:r>
            <a:r>
              <a:rPr dirty="0">
                <a:solidFill>
                  <a:srgbClr val="4070A0"/>
                </a:solidFill>
                <a:latin typeface="Courier"/>
              </a:rPr>
              <a:t>+</a:t>
            </a:r>
            <a:br>
              <a:rPr dirty="0"/>
            </a:br>
            <a:r>
              <a:rPr dirty="0">
                <a:latin typeface="Courier"/>
              </a:rPr>
              <a:t>    </a:t>
            </a:r>
            <a:r>
              <a:rPr dirty="0" err="1">
                <a:solidFill>
                  <a:srgbClr val="06287E"/>
                </a:solidFill>
                <a:latin typeface="Courier"/>
              </a:rPr>
              <a:t>ylab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70A0"/>
                </a:solidFill>
                <a:latin typeface="Courier"/>
              </a:rPr>
              <a:t>"p(x)"</a:t>
            </a:r>
            <a:r>
              <a:rPr dirty="0">
                <a:latin typeface="Courier"/>
              </a:rPr>
              <a:t>) </a:t>
            </a:r>
            <a:r>
              <a:rPr dirty="0">
                <a:solidFill>
                  <a:srgbClr val="4070A0"/>
                </a:solidFill>
                <a:latin typeface="Courier"/>
              </a:rPr>
              <a:t>+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6287E"/>
                </a:solidFill>
                <a:latin typeface="Courier"/>
              </a:rPr>
              <a:t>theme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7D9029"/>
                </a:solidFill>
                <a:latin typeface="Courier"/>
              </a:rPr>
              <a:t>text =</a:t>
            </a:r>
            <a:r>
              <a:rPr dirty="0">
                <a:latin typeface="Courier"/>
              </a:rPr>
              <a:t> </a:t>
            </a:r>
            <a:r>
              <a:rPr dirty="0" err="1">
                <a:solidFill>
                  <a:srgbClr val="06287E"/>
                </a:solidFill>
                <a:latin typeface="Courier"/>
              </a:rPr>
              <a:t>element_text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7D9029"/>
                </a:solidFill>
                <a:latin typeface="Courier"/>
              </a:rPr>
              <a:t>size=</a:t>
            </a:r>
            <a:r>
              <a:rPr dirty="0">
                <a:solidFill>
                  <a:srgbClr val="40A070"/>
                </a:solidFill>
                <a:latin typeface="Courier"/>
              </a:rPr>
              <a:t>20</a:t>
            </a:r>
            <a:r>
              <a:rPr dirty="0">
                <a:latin typeface="Courier"/>
              </a:rPr>
              <a:t>)) </a:t>
            </a:r>
            <a:r>
              <a:rPr dirty="0">
                <a:solidFill>
                  <a:srgbClr val="4070A0"/>
                </a:solidFill>
                <a:latin typeface="Courier"/>
              </a:rPr>
              <a:t>+</a:t>
            </a:r>
            <a:br>
              <a:rPr dirty="0"/>
            </a:br>
            <a:r>
              <a:rPr dirty="0">
                <a:latin typeface="Courier"/>
              </a:rPr>
              <a:t>    </a:t>
            </a:r>
            <a:r>
              <a:rPr dirty="0" err="1">
                <a:solidFill>
                  <a:srgbClr val="06287E"/>
                </a:solidFill>
                <a:latin typeface="Courier"/>
              </a:rPr>
              <a:t>ggtitle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06287E"/>
                </a:solidFill>
                <a:latin typeface="Courier"/>
              </a:rPr>
              <a:t>paste</a:t>
            </a:r>
            <a:r>
              <a:rPr dirty="0">
                <a:latin typeface="Courier"/>
              </a:rPr>
              <a:t>(</a:t>
            </a:r>
            <a:r>
              <a:rPr dirty="0" err="1">
                <a:solidFill>
                  <a:srgbClr val="7D9029"/>
                </a:solidFill>
                <a:latin typeface="Courier"/>
              </a:rPr>
              <a:t>sep</a:t>
            </a:r>
            <a:r>
              <a:rPr dirty="0">
                <a:solidFill>
                  <a:srgbClr val="7D9029"/>
                </a:solidFill>
                <a:latin typeface="Courier"/>
              </a:rPr>
              <a:t>=</a:t>
            </a:r>
            <a:r>
              <a:rPr dirty="0">
                <a:solidFill>
                  <a:srgbClr val="4070A0"/>
                </a:solidFill>
                <a:latin typeface="Courier"/>
              </a:rPr>
              <a:t>""</a:t>
            </a:r>
            <a:r>
              <a:rPr dirty="0">
                <a:latin typeface="Courier"/>
              </a:rPr>
              <a:t>,</a:t>
            </a:r>
            <a:r>
              <a:rPr dirty="0">
                <a:solidFill>
                  <a:srgbClr val="4070A0"/>
                </a:solidFill>
                <a:latin typeface="Courier"/>
              </a:rPr>
              <a:t>"Uniform with a="</a:t>
            </a:r>
            <a:r>
              <a:rPr dirty="0">
                <a:latin typeface="Courier"/>
              </a:rPr>
              <a:t>,a,</a:t>
            </a:r>
            <a:r>
              <a:rPr dirty="0">
                <a:solidFill>
                  <a:srgbClr val="4070A0"/>
                </a:solidFill>
                <a:latin typeface="Courier"/>
              </a:rPr>
              <a:t>", b="</a:t>
            </a:r>
            <a:r>
              <a:rPr dirty="0">
                <a:latin typeface="Courier"/>
              </a:rPr>
              <a:t>,b)) </a:t>
            </a:r>
            <a:r>
              <a:rPr dirty="0">
                <a:solidFill>
                  <a:srgbClr val="4070A0"/>
                </a:solidFill>
                <a:latin typeface="Courier"/>
              </a:rPr>
              <a:t>+</a:t>
            </a:r>
            <a:br>
              <a:rPr dirty="0"/>
            </a:br>
            <a:r>
              <a:rPr dirty="0">
                <a:latin typeface="Courier"/>
              </a:rPr>
              <a:t>    </a:t>
            </a:r>
            <a:r>
              <a:rPr dirty="0" err="1">
                <a:solidFill>
                  <a:srgbClr val="06287E"/>
                </a:solidFill>
                <a:latin typeface="Courier"/>
              </a:rPr>
              <a:t>coord_cartesian</a:t>
            </a:r>
            <a:r>
              <a:rPr dirty="0">
                <a:latin typeface="Courier"/>
              </a:rPr>
              <a:t>(</a:t>
            </a:r>
            <a:r>
              <a:rPr dirty="0" err="1">
                <a:solidFill>
                  <a:srgbClr val="7D9029"/>
                </a:solidFill>
                <a:latin typeface="Courier"/>
              </a:rPr>
              <a:t>xlim</a:t>
            </a:r>
            <a:r>
              <a:rPr dirty="0">
                <a:solidFill>
                  <a:srgbClr val="7D9029"/>
                </a:solidFill>
                <a:latin typeface="Courier"/>
              </a:rPr>
              <a:t>=</a:t>
            </a:r>
            <a:r>
              <a:rPr dirty="0" err="1">
                <a:latin typeface="Courier"/>
              </a:rPr>
              <a:t>plotRange,</a:t>
            </a:r>
            <a:r>
              <a:rPr dirty="0" err="1">
                <a:solidFill>
                  <a:srgbClr val="7D9029"/>
                </a:solidFill>
                <a:latin typeface="Courier"/>
              </a:rPr>
              <a:t>ylim</a:t>
            </a:r>
            <a:r>
              <a:rPr dirty="0">
                <a:solidFill>
                  <a:srgbClr val="7D9029"/>
                </a:solidFill>
                <a:latin typeface="Courier"/>
              </a:rPr>
              <a:t>=</a:t>
            </a:r>
            <a:r>
              <a:rPr dirty="0">
                <a:solidFill>
                  <a:srgbClr val="06287E"/>
                </a:solidFill>
                <a:latin typeface="Courier"/>
              </a:rPr>
              <a:t>c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A070"/>
                </a:solidFill>
                <a:latin typeface="Courier"/>
              </a:rPr>
              <a:t>0</a:t>
            </a:r>
            <a:r>
              <a:rPr dirty="0">
                <a:latin typeface="Courier"/>
              </a:rPr>
              <a:t>,</a:t>
            </a:r>
            <a:r>
              <a:rPr dirty="0">
                <a:solidFill>
                  <a:srgbClr val="40A070"/>
                </a:solidFill>
                <a:latin typeface="Courier"/>
              </a:rPr>
              <a:t>2</a:t>
            </a:r>
            <a:r>
              <a:rPr dirty="0">
                <a:latin typeface="Courier"/>
              </a:rPr>
              <a:t>))</a:t>
            </a:r>
            <a:br>
              <a:rPr dirty="0"/>
            </a:br>
            <a:r>
              <a:rPr dirty="0">
                <a:latin typeface="Courier"/>
              </a:rPr>
              <a:t>  </a:t>
            </a:r>
            <a:r>
              <a:rPr dirty="0">
                <a:solidFill>
                  <a:srgbClr val="06287E"/>
                </a:solidFill>
                <a:latin typeface="Courier"/>
              </a:rPr>
              <a:t>return</a:t>
            </a:r>
            <a:r>
              <a:rPr dirty="0">
                <a:latin typeface="Courier"/>
              </a:rPr>
              <a:t>(g)</a:t>
            </a:r>
            <a:br>
              <a:rPr dirty="0"/>
            </a:br>
            <a:r>
              <a:rPr dirty="0">
                <a:latin typeface="Courier"/>
              </a:rPr>
              <a:t>}</a:t>
            </a:r>
            <a:br>
              <a:rPr dirty="0"/>
            </a:br>
            <a:r>
              <a:rPr dirty="0">
                <a:latin typeface="Courier"/>
              </a:rPr>
              <a:t>  </a:t>
            </a:r>
            <a:br>
              <a:rPr dirty="0"/>
            </a:br>
            <a:r>
              <a:rPr dirty="0">
                <a:latin typeface="Courier"/>
              </a:rPr>
              <a:t>g1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 err="1">
                <a:solidFill>
                  <a:srgbClr val="06287E"/>
                </a:solidFill>
                <a:latin typeface="Courier"/>
              </a:rPr>
              <a:t>plotUnif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A070"/>
                </a:solidFill>
                <a:latin typeface="Courier"/>
              </a:rPr>
              <a:t>0</a:t>
            </a:r>
            <a:r>
              <a:rPr dirty="0">
                <a:latin typeface="Courier"/>
              </a:rPr>
              <a:t>,</a:t>
            </a:r>
            <a:r>
              <a:rPr dirty="0">
                <a:solidFill>
                  <a:srgbClr val="40A070"/>
                </a:solidFill>
                <a:latin typeface="Courier"/>
              </a:rPr>
              <a:t>0.5</a:t>
            </a:r>
            <a:r>
              <a:rPr dirty="0">
                <a:latin typeface="Courier"/>
              </a:rPr>
              <a:t>,</a:t>
            </a:r>
            <a:r>
              <a:rPr dirty="0">
                <a:solidFill>
                  <a:srgbClr val="4070A0"/>
                </a:solidFill>
                <a:latin typeface="Courier"/>
              </a:rPr>
              <a:t>"darkgrey"</a:t>
            </a:r>
            <a:r>
              <a:rPr dirty="0">
                <a:latin typeface="Courier"/>
              </a:rPr>
              <a:t>); g2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 err="1">
                <a:solidFill>
                  <a:srgbClr val="06287E"/>
                </a:solidFill>
                <a:latin typeface="Courier"/>
              </a:rPr>
              <a:t>plotUnif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A070"/>
                </a:solidFill>
                <a:latin typeface="Courier"/>
              </a:rPr>
              <a:t>0</a:t>
            </a:r>
            <a:r>
              <a:rPr dirty="0">
                <a:latin typeface="Courier"/>
              </a:rPr>
              <a:t>,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latin typeface="Courier"/>
              </a:rPr>
              <a:t>,</a:t>
            </a:r>
            <a:r>
              <a:rPr dirty="0">
                <a:solidFill>
                  <a:srgbClr val="4070A0"/>
                </a:solidFill>
                <a:latin typeface="Courier"/>
              </a:rPr>
              <a:t>"steelblue"</a:t>
            </a:r>
            <a:r>
              <a:rPr dirty="0">
                <a:latin typeface="Courier"/>
              </a:rPr>
              <a:t>)</a:t>
            </a:r>
            <a:br>
              <a:rPr dirty="0"/>
            </a:br>
            <a:r>
              <a:rPr dirty="0">
                <a:latin typeface="Courier"/>
              </a:rPr>
              <a:t>g3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 err="1">
                <a:solidFill>
                  <a:srgbClr val="06287E"/>
                </a:solidFill>
                <a:latin typeface="Courier"/>
              </a:rPr>
              <a:t>plotUnif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A070"/>
                </a:solidFill>
                <a:latin typeface="Courier"/>
              </a:rPr>
              <a:t>0</a:t>
            </a:r>
            <a:r>
              <a:rPr dirty="0">
                <a:latin typeface="Courier"/>
              </a:rPr>
              <a:t>,</a:t>
            </a:r>
            <a:r>
              <a:rPr dirty="0">
                <a:solidFill>
                  <a:srgbClr val="40A070"/>
                </a:solidFill>
                <a:latin typeface="Courier"/>
              </a:rPr>
              <a:t>2</a:t>
            </a:r>
            <a:r>
              <a:rPr dirty="0">
                <a:latin typeface="Courier"/>
              </a:rPr>
              <a:t>,</a:t>
            </a:r>
            <a:r>
              <a:rPr dirty="0">
                <a:solidFill>
                  <a:srgbClr val="4070A0"/>
                </a:solidFill>
                <a:latin typeface="Courier"/>
              </a:rPr>
              <a:t>"salmon"</a:t>
            </a:r>
            <a:r>
              <a:rPr dirty="0">
                <a:latin typeface="Courier"/>
              </a:rPr>
              <a:t>); g4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 err="1">
                <a:solidFill>
                  <a:srgbClr val="06287E"/>
                </a:solidFill>
                <a:latin typeface="Courier"/>
              </a:rPr>
              <a:t>plotUnif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latin typeface="Courier"/>
              </a:rPr>
              <a:t>,</a:t>
            </a:r>
            <a:r>
              <a:rPr dirty="0">
                <a:solidFill>
                  <a:srgbClr val="40A070"/>
                </a:solidFill>
                <a:latin typeface="Courier"/>
              </a:rPr>
              <a:t>5</a:t>
            </a:r>
            <a:r>
              <a:rPr dirty="0">
                <a:latin typeface="Courier"/>
              </a:rPr>
              <a:t>,</a:t>
            </a:r>
            <a:r>
              <a:rPr dirty="0">
                <a:solidFill>
                  <a:srgbClr val="4070A0"/>
                </a:solidFill>
                <a:latin typeface="Courier"/>
              </a:rPr>
              <a:t>"orange"</a:t>
            </a:r>
            <a:r>
              <a:rPr dirty="0">
                <a:latin typeface="Courier"/>
              </a:rPr>
              <a:t>)</a:t>
            </a:r>
            <a:br>
              <a:rPr dirty="0"/>
            </a:br>
            <a:r>
              <a:rPr dirty="0" err="1">
                <a:solidFill>
                  <a:srgbClr val="06287E"/>
                </a:solidFill>
                <a:latin typeface="Courier"/>
              </a:rPr>
              <a:t>grid.arrange</a:t>
            </a:r>
            <a:r>
              <a:rPr dirty="0">
                <a:latin typeface="Courier"/>
              </a:rPr>
              <a:t>(g1,g2,g3,g4,</a:t>
            </a:r>
            <a:r>
              <a:rPr dirty="0">
                <a:solidFill>
                  <a:srgbClr val="7D9029"/>
                </a:solidFill>
                <a:latin typeface="Courier"/>
              </a:rPr>
              <a:t>ncol=</a:t>
            </a:r>
            <a:r>
              <a:rPr dirty="0">
                <a:solidFill>
                  <a:srgbClr val="40A070"/>
                </a:solidFill>
                <a:latin typeface="Courier"/>
              </a:rPr>
              <a:t>2</a:t>
            </a:r>
            <a:r>
              <a:rPr dirty="0">
                <a:latin typeface="Courier"/>
              </a:rPr>
              <a:t>)</a:t>
            </a:r>
            <a:endParaRPr lang="en-GB" dirty="0">
              <a:latin typeface="Courier"/>
            </a:endParaRPr>
          </a:p>
          <a:p>
            <a:pPr lvl="0" indent="0">
              <a:buNone/>
            </a:pPr>
            <a:endParaRPr dirty="0">
              <a:latin typeface="Courier"/>
            </a:endParaRPr>
          </a:p>
        </p:txBody>
      </p:sp>
      <p:pic>
        <p:nvPicPr>
          <p:cNvPr id="3" name="Picture 1" descr="MLW_KUHeS_RandStatistics_2026_Session3_files/figure-pptx/unnamed-chunk-12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397357" y="2105203"/>
            <a:ext cx="6172200" cy="2527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DD33D4-F2B4-4E27-98BD-BC9272834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5CB42-CF14-4293-8971-6DCD1AAE8BE7}" type="slidenum">
              <a:rPr lang="en-GB" smtClean="0"/>
              <a:t>53</a:t>
            </a:fld>
            <a:endParaRPr lang="en-GB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A89D5-560C-4369-A313-7C24EDF02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Common distributions: Exponential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BC91F-1C76-43AE-8B2A-956D48B768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14:m xmlns:a14="http://schemas.microsoft.com/office/drawing/2010/main">
              <m:oMath xmlns:m="http://schemas.openxmlformats.org/officeDocument/2006/math">
                <m:r>
                  <a:rPr>
                    <a:latin typeface="Cambria Math" panose="02040503050406030204" pitchFamily="18" charset="0"/>
                  </a:rPr>
                  <m:t>𝑋</m:t>
                </m:r>
                <m:r>
                  <a:rPr>
                    <a:latin typeface="Cambria Math" panose="02040503050406030204" pitchFamily="18" charset="0"/>
                  </a:rPr>
                  <m:t>∼</m:t>
                </m:r>
                <m:r>
                  <m:rPr>
                    <m:nor/>
                  </m:rPr>
                  <a:rPr/>
                  <m:t> </m:t>
                </m:r>
                <m:r>
                  <m:rPr>
                    <m:nor/>
                  </m:rPr>
                  <a:rPr/>
                  <m:t>Exp</m:t>
                </m:r>
                <m:d>
                  <m:dPr>
                    <m:ctrlPr>
                      <a:rPr i="1">
                        <a:latin typeface="Cambria Math" panose="02040503050406030204" pitchFamily="18" charset="0"/>
                      </a:rPr>
                    </m:ctrlPr>
                  </m:dPr>
                  <m:e>
                    <m:r>
                      <a:rPr>
                        <a:latin typeface="Cambria Math" panose="02040503050406030204" pitchFamily="18" charset="0"/>
                      </a:rPr>
                      <m:t>𝜆</m:t>
                    </m:r>
                  </m:e>
                </m:d>
              </m:oMath>
            </a14:m>
            <a:r>
              <a:t> if</a:t>
            </a:r>
          </a:p>
          <a:p>
            <a:pPr marL="0" lvl="0" indent="0">
              <a:buNone/>
            </a:pPr>
            <a14:m xmlns:a14="http://schemas.microsoft.com/office/drawing/2010/main">
              <m:oMathPara xmlns:m="http://schemas.openxmlformats.org/officeDocument/2006/math">
                <m:oMathParaPr>
                  <m:jc m:val="center"/>
                </m:oMathParaPr>
                <m:oMath xmlns:m="http://schemas.openxmlformats.org/officeDocument/2006/math">
                  <m:r>
                    <a:rPr>
                      <a:latin typeface="Cambria Math" panose="02040503050406030204" pitchFamily="18" charset="0"/>
                    </a:rPr>
                    <m:t>𝑝</m:t>
                  </m:r>
                  <m:d>
                    <m:dPr>
                      <m:ctrlPr>
                        <a:rPr i="1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>
                          <a:latin typeface="Cambria Math" panose="02040503050406030204" pitchFamily="18" charset="0"/>
                        </a:rPr>
                        <m:t>𝑥</m:t>
                      </m:r>
                    </m:e>
                  </m:d>
                  <m:r>
                    <a:rPr>
                      <a:latin typeface="Cambria Math" panose="02040503050406030204" pitchFamily="18" charset="0"/>
                    </a:rPr>
                    <m:t>=</m:t>
                  </m:r>
                  <m:d>
                    <m:dPr>
                      <m:begChr m:val="{"/>
                      <m:endChr m:val=""/>
                      <m:ctrlPr>
                        <a:rPr i="1">
                          <a:latin typeface="Cambria Math" panose="02040503050406030204" pitchFamily="18" charset="0"/>
                        </a:rPr>
                      </m:ctrlPr>
                    </m:dPr>
                    <m:e>
                      <m:m>
                        <m:mPr>
                          <m:plcHide m:val="on"/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a:rPr>
                                <a:latin typeface="Cambria Math" panose="02040503050406030204" pitchFamily="18" charset="0"/>
                              </a:rPr>
                              <m:t>𝜆</m:t>
                            </m:r>
                            <m:sSup>
                              <m:sSupPr>
                                <m:ctrlPr>
                                  <a:rPr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p>
                            </m:sSup>
                          </m:e>
                          <m:e>
                            <m:r>
                              <m:rPr>
                                <m:nor/>
                              </m:rPr>
                              <a:rPr/>
                              <m:t> </m:t>
                            </m:r>
                            <m:r>
                              <m:rPr>
                                <m:nor/>
                              </m:rPr>
                              <a:rPr/>
                              <m:t>if</m:t>
                            </m:r>
                            <m:r>
                              <m:rPr>
                                <m:nor/>
                              </m:rPr>
                              <a:rPr/>
                              <m:t> </m:t>
                            </m:r>
                            <m:r>
                              <a:rPr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>
                                <a:latin typeface="Cambria Math" panose="02040503050406030204" pitchFamily="18" charset="0"/>
                              </a:rPr>
                              <m:t>&gt;0</m:t>
                            </m:r>
                          </m:e>
                        </m:mr>
                        <m:mr>
                          <m:e>
                            <m:r>
                              <a:rPr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m:rPr>
                                <m:nor/>
                              </m:rPr>
                              <a:rPr/>
                              <m:t> </m:t>
                            </m:r>
                            <m:r>
                              <m:rPr>
                                <m:nor/>
                              </m:rPr>
                              <a:rPr/>
                              <m:t>otherwise</m:t>
                            </m:r>
                          </m:e>
                        </m:mr>
                      </m:m>
                    </m:e>
                  </m:d>
                </m:oMath>
              </m:oMathPara>
            </a14:m>
            <a:endParaRPr/>
          </a:p>
          <a:p>
            <a:pPr marL="0" lvl="0" indent="0">
              <a:buNone/>
            </a:pPr>
            <a14:m xmlns:a14="http://schemas.microsoft.com/office/drawing/2010/main">
              <m:oMathPara xmlns:m="http://schemas.openxmlformats.org/officeDocument/2006/math">
                <m:oMathParaPr>
                  <m:jc m:val="center"/>
                </m:oMathParaPr>
                <m:oMath xmlns:m="http://schemas.openxmlformats.org/officeDocument/2006/math">
                  <m:r>
                    <a:rPr>
                      <a:latin typeface="Cambria Math" panose="02040503050406030204" pitchFamily="18" charset="0"/>
                    </a:rPr>
                    <m:t> </m:t>
                  </m:r>
                </m:oMath>
              </m:oMathPara>
            </a14:m>
            <a:endParaRPr/>
          </a:p>
          <a:p>
            <a:pPr marL="0" lvl="0" indent="0">
              <a:buNone/>
            </a:pPr>
            <a14:m xmlns:a14="http://schemas.microsoft.com/office/drawing/2010/main">
              <m:oMathPara xmlns:m="http://schemas.openxmlformats.org/officeDocument/2006/math">
                <m:oMathParaPr>
                  <m:jc m:val="center"/>
                </m:oMathParaPr>
                <m:oMath xmlns:m="http://schemas.openxmlformats.org/officeDocument/2006/math">
                  <m:r>
                    <a:rPr>
                      <a:latin typeface="Cambria Math" panose="02040503050406030204" pitchFamily="18" charset="0"/>
                    </a:rPr>
                    <m:t>𝐸</m:t>
                  </m:r>
                  <m:d>
                    <m:dPr>
                      <m:ctrlPr>
                        <a:rPr i="1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>
                          <a:latin typeface="Cambria Math" panose="02040503050406030204" pitchFamily="18" charset="0"/>
                        </a:rPr>
                        <m:t>𝑋</m:t>
                      </m:r>
                    </m:e>
                  </m:d>
                  <m:r>
                    <a:rPr>
                      <a:latin typeface="Cambria Math" panose="02040503050406030204" pitchFamily="18" charset="0"/>
                    </a:rPr>
                    <m:t>=</m:t>
                  </m:r>
                  <m:f>
                    <m:fPr>
                      <m:ctrlPr>
                        <a:rPr i="1">
                          <a:latin typeface="Cambria Math" panose="02040503050406030204" pitchFamily="18" charset="0"/>
                        </a:rPr>
                      </m:ctrlPr>
                    </m:fPr>
                    <m:num>
                      <m:r>
                        <a:rPr>
                          <a:latin typeface="Cambria Math" panose="02040503050406030204" pitchFamily="18" charset="0"/>
                        </a:rPr>
                        <m:t>1</m:t>
                      </m:r>
                    </m:num>
                    <m:den>
                      <m:r>
                        <a:rPr>
                          <a:latin typeface="Cambria Math" panose="02040503050406030204" pitchFamily="18" charset="0"/>
                        </a:rPr>
                        <m:t>𝜆</m:t>
                      </m:r>
                    </m:den>
                  </m:f>
                  <m:r>
                    <a:rPr>
                      <a:latin typeface="Cambria Math" panose="02040503050406030204" pitchFamily="18" charset="0"/>
                    </a:rPr>
                    <m:t>, </m:t>
                  </m:r>
                  <m:r>
                    <a:rPr>
                      <a:latin typeface="Cambria Math" panose="02040503050406030204" pitchFamily="18" charset="0"/>
                    </a:rPr>
                    <m:t>𝑉𝑎𝑟</m:t>
                  </m:r>
                  <m:d>
                    <m:dPr>
                      <m:ctrlPr>
                        <a:rPr i="1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>
                          <a:latin typeface="Cambria Math" panose="02040503050406030204" pitchFamily="18" charset="0"/>
                        </a:rPr>
                        <m:t>𝑋</m:t>
                      </m:r>
                    </m:e>
                  </m:d>
                  <m:r>
                    <a:rPr>
                      <a:latin typeface="Cambria Math" panose="02040503050406030204" pitchFamily="18" charset="0"/>
                    </a:rPr>
                    <m:t>=</m:t>
                  </m:r>
                  <m:f>
                    <m:fPr>
                      <m:ctrlPr>
                        <a:rPr i="1">
                          <a:latin typeface="Cambria Math" panose="02040503050406030204" pitchFamily="18" charset="0"/>
                        </a:rPr>
                      </m:ctrlPr>
                    </m:fPr>
                    <m:num>
                      <m:r>
                        <a:rPr>
                          <a:latin typeface="Cambria Math" panose="02040503050406030204" pitchFamily="18" charset="0"/>
                        </a:rPr>
                        <m:t>1</m:t>
                      </m:r>
                    </m:num>
                    <m:den>
                      <m:sSup>
                        <m:sSup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p>
                          <m:r>
                            <a:rPr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den>
                  </m:f>
                </m:oMath>
              </m:oMathPara>
            </a14:m>
            <a:endParaRPr/>
          </a:p>
          <a:p>
            <a:pPr marL="0" lvl="0" indent="0">
              <a:buNone/>
            </a:pPr>
            <a:r>
              <a:t>The exponential distribution describes the waiting time between consecutive events in a Poisson process.</a:t>
            </a:r>
          </a:p>
          <a:p>
            <a:pPr marL="0" lvl="0" indent="0">
              <a:buNone/>
            </a:pPr>
            <a:r>
              <a:t>An important property of the exponential distribution is that it is </a:t>
            </a:r>
            <a:r>
              <a:rPr i="1"/>
              <a:t>memoryless</a:t>
            </a:r>
            <a:r>
              <a:t>: </a:t>
            </a:r>
            <a14:m xmlns:a14="http://schemas.microsoft.com/office/drawing/2010/main">
              <m:oMath xmlns:m="http://schemas.openxmlformats.org/officeDocument/2006/math">
                <m:r>
                  <a:rPr>
                    <a:latin typeface="Cambria Math" panose="02040503050406030204" pitchFamily="18" charset="0"/>
                  </a:rPr>
                  <m:t>𝑃</m:t>
                </m:r>
                <m:d>
                  <m:dPr>
                    <m:ctrlPr>
                      <a:rPr i="1">
                        <a:latin typeface="Cambria Math" panose="02040503050406030204" pitchFamily="18" charset="0"/>
                      </a:rPr>
                    </m:ctrlPr>
                  </m:dPr>
                  <m:e>
                    <m:r>
                      <a:rPr>
                        <a:latin typeface="Cambria Math" panose="02040503050406030204" pitchFamily="18" charset="0"/>
                      </a:rPr>
                      <m:t>𝑋</m:t>
                    </m:r>
                    <m:r>
                      <a:rPr>
                        <a:latin typeface="Cambria Math" panose="02040503050406030204" pitchFamily="18" charset="0"/>
                      </a:rPr>
                      <m:t>&gt;</m:t>
                    </m:r>
                    <m:r>
                      <a:rPr>
                        <a:latin typeface="Cambria Math" panose="02040503050406030204" pitchFamily="18" charset="0"/>
                      </a:rPr>
                      <m:t>𝑥</m:t>
                    </m:r>
                    <m:r>
                      <a:rPr>
                        <a:latin typeface="Cambria Math" panose="02040503050406030204" pitchFamily="18" charset="0"/>
                      </a:rPr>
                      <m:t>+</m:t>
                    </m:r>
                    <m:r>
                      <a:rPr>
                        <a:latin typeface="Cambria Math" panose="02040503050406030204" pitchFamily="18" charset="0"/>
                      </a:rPr>
                      <m:t>𝑦</m:t>
                    </m:r>
                    <m:r>
                      <a:rPr>
                        <a:latin typeface="Cambria Math" panose="02040503050406030204" pitchFamily="18" charset="0"/>
                      </a:rPr>
                      <m:t>|</m:t>
                    </m:r>
                    <m:r>
                      <a:rPr>
                        <a:latin typeface="Cambria Math" panose="02040503050406030204" pitchFamily="18" charset="0"/>
                      </a:rPr>
                      <m:t>𝑋</m:t>
                    </m:r>
                    <m:r>
                      <a:rPr>
                        <a:latin typeface="Cambria Math" panose="02040503050406030204" pitchFamily="18" charset="0"/>
                      </a:rPr>
                      <m:t>&gt;</m:t>
                    </m:r>
                    <m:r>
                      <a:rPr>
                        <a:latin typeface="Cambria Math" panose="02040503050406030204" pitchFamily="18" charset="0"/>
                      </a:rPr>
                      <m:t>𝑦</m:t>
                    </m:r>
                  </m:e>
                </m:d>
                <m:r>
                  <a:rPr>
                    <a:latin typeface="Cambria Math" panose="02040503050406030204" pitchFamily="18" charset="0"/>
                  </a:rPr>
                  <m:t>=</m:t>
                </m:r>
                <m:r>
                  <a:rPr>
                    <a:latin typeface="Cambria Math" panose="02040503050406030204" pitchFamily="18" charset="0"/>
                  </a:rPr>
                  <m:t>𝑃</m:t>
                </m:r>
                <m:d>
                  <m:dPr>
                    <m:ctrlPr>
                      <a:rPr i="1">
                        <a:latin typeface="Cambria Math" panose="02040503050406030204" pitchFamily="18" charset="0"/>
                      </a:rPr>
                    </m:ctrlPr>
                  </m:dPr>
                  <m:e>
                    <m:r>
                      <a:rPr>
                        <a:latin typeface="Cambria Math" panose="02040503050406030204" pitchFamily="18" charset="0"/>
                      </a:rPr>
                      <m:t>𝑋</m:t>
                    </m:r>
                    <m:r>
                      <a:rPr>
                        <a:latin typeface="Cambria Math" panose="02040503050406030204" pitchFamily="18" charset="0"/>
                      </a:rPr>
                      <m:t>&gt;</m:t>
                    </m:r>
                    <m:r>
                      <a:rPr>
                        <a:latin typeface="Cambria Math" panose="02040503050406030204" pitchFamily="18" charset="0"/>
                      </a:rPr>
                      <m:t>𝑥</m:t>
                    </m:r>
                  </m:e>
                </m:d>
              </m:oMath>
            </a14:m>
            <a:r>
              <a:t>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3F998A-2A5E-471F-9FEB-2559B0A7F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5CB42-CF14-4293-8971-6DCD1AAE8BE7}" type="slidenum">
              <a:rPr lang="en-GB" smtClean="0"/>
              <a:t>54</a:t>
            </a:fld>
            <a:endParaRPr lang="en-GB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A89D5-560C-4369-A313-7C24EDF02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Common distributions: Exponential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BC91F-1C76-43AE-8B2A-956D48B768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t>In R:</a:t>
            </a:r>
          </a:p>
          <a:p>
            <a:pPr marL="0" lvl="0" indent="0">
              <a:buNone/>
            </a:pPr>
            <a14:m xmlns:a14="http://schemas.microsoft.com/office/drawing/2010/main">
              <m:oMathPara xmlns:m="http://schemas.openxmlformats.org/officeDocument/2006/math">
                <m:oMathParaPr>
                  <m:jc m:val="center"/>
                </m:oMathParaPr>
                <m:oMath xmlns:m="http://schemas.openxmlformats.org/officeDocument/2006/math">
                  <m:r>
                    <a:rPr>
                      <a:latin typeface="Cambria Math" panose="02040503050406030204" pitchFamily="18" charset="0"/>
                    </a:rPr>
                    <m:t> </m:t>
                  </m:r>
                </m:oMath>
              </m:oMathPara>
            </a14:m>
            <a:endParaRPr/>
          </a:p>
          <a:p>
            <a:pPr lvl="0"/>
            <a:r>
              <a:rPr>
                <a:latin typeface="Courier"/>
              </a:rPr>
              <a:t>rexp(n,rate)</a:t>
            </a:r>
            <a:r>
              <a:t> - to sample from this distribution</a:t>
            </a:r>
          </a:p>
          <a:p>
            <a:pPr lvl="0"/>
            <a:r>
              <a:rPr>
                <a:latin typeface="Courier"/>
              </a:rPr>
              <a:t>dexp(x,rate)</a:t>
            </a:r>
            <a:r>
              <a:t> - for the probability density function </a:t>
            </a:r>
            <a14:m xmlns:a14="http://schemas.microsoft.com/office/drawing/2010/main">
              <m:oMath xmlns:m="http://schemas.openxmlformats.org/officeDocument/2006/math">
                <m:r>
                  <a:rPr>
                    <a:latin typeface="Cambria Math" panose="02040503050406030204" pitchFamily="18" charset="0"/>
                  </a:rPr>
                  <m:t>𝑝</m:t>
                </m:r>
                <m:d>
                  <m:dPr>
                    <m:ctrlPr>
                      <a:rPr i="1">
                        <a:latin typeface="Cambria Math" panose="02040503050406030204" pitchFamily="18" charset="0"/>
                      </a:rPr>
                    </m:ctrlPr>
                  </m:dPr>
                  <m:e>
                    <m:r>
                      <a:rPr>
                        <a:latin typeface="Cambria Math" panose="02040503050406030204" pitchFamily="18" charset="0"/>
                      </a:rPr>
                      <m:t>𝑥</m:t>
                    </m:r>
                  </m:e>
                </m:d>
              </m:oMath>
            </a14:m>
            <a:endParaRPr/>
          </a:p>
          <a:p>
            <a:pPr lvl="0"/>
            <a:r>
              <a:rPr>
                <a:latin typeface="Courier"/>
              </a:rPr>
              <a:t>pexp(q,rate)</a:t>
            </a:r>
            <a:r>
              <a:t> - for the cumulative distribution function </a:t>
            </a:r>
            <a14:m xmlns:a14="http://schemas.microsoft.com/office/drawing/2010/main">
              <m:oMath xmlns:m="http://schemas.openxmlformats.org/officeDocument/2006/math">
                <m:r>
                  <a:rPr>
                    <a:latin typeface="Cambria Math" panose="02040503050406030204" pitchFamily="18" charset="0"/>
                  </a:rPr>
                  <m:t>𝑃</m:t>
                </m:r>
                <m:d>
                  <m:dPr>
                    <m:ctrlPr>
                      <a:rPr i="1">
                        <a:latin typeface="Cambria Math" panose="02040503050406030204" pitchFamily="18" charset="0"/>
                      </a:rPr>
                    </m:ctrlPr>
                  </m:dPr>
                  <m:e>
                    <m:r>
                      <a:rPr>
                        <a:latin typeface="Cambria Math" panose="02040503050406030204" pitchFamily="18" charset="0"/>
                      </a:rPr>
                      <m:t>𝑋</m:t>
                    </m:r>
                    <m:r>
                      <a:rPr>
                        <a:latin typeface="Cambria Math" panose="02040503050406030204" pitchFamily="18" charset="0"/>
                      </a:rPr>
                      <m:t>≤</m:t>
                    </m:r>
                    <m:r>
                      <a:rPr>
                        <a:latin typeface="Cambria Math" panose="02040503050406030204" pitchFamily="18" charset="0"/>
                      </a:rPr>
                      <m:t>𝑞</m:t>
                    </m:r>
                  </m:e>
                </m:d>
              </m:oMath>
            </a14:m>
            <a:endParaRPr/>
          </a:p>
          <a:p>
            <a:pPr lvl="0"/>
            <a:r>
              <a:rPr>
                <a:latin typeface="Courier"/>
              </a:rPr>
              <a:t>qexp(p,rate)</a:t>
            </a:r>
            <a:r>
              <a:t> - to calculate theoretical quantiles </a:t>
            </a:r>
            <a14:m xmlns:a14="http://schemas.microsoft.com/office/drawing/2010/main">
              <m:oMath xmlns:m="http://schemas.openxmlformats.org/officeDocument/2006/math">
                <m:r>
                  <a:rPr>
                    <a:latin typeface="Cambria Math" panose="02040503050406030204" pitchFamily="18" charset="0"/>
                  </a:rPr>
                  <m:t>𝑞</m:t>
                </m:r>
                <m:r>
                  <m:rPr>
                    <m:nor/>
                  </m:rPr>
                  <a:rPr/>
                  <m:t> </m:t>
                </m:r>
                <m:r>
                  <m:rPr>
                    <m:nor/>
                  </m:rPr>
                  <a:rPr/>
                  <m:t>so</m:t>
                </m:r>
                <m:r>
                  <m:rPr>
                    <m:nor/>
                  </m:rPr>
                  <a:rPr/>
                  <m:t> </m:t>
                </m:r>
                <m:r>
                  <m:rPr>
                    <m:nor/>
                  </m:rPr>
                  <a:rPr/>
                  <m:t>that</m:t>
                </m:r>
                <m:r>
                  <m:rPr>
                    <m:nor/>
                  </m:rPr>
                  <a:rPr/>
                  <m:t> </m:t>
                </m:r>
                <m:r>
                  <a:rPr>
                    <a:latin typeface="Cambria Math" panose="02040503050406030204" pitchFamily="18" charset="0"/>
                  </a:rPr>
                  <m:t>𝑃</m:t>
                </m:r>
                <m:d>
                  <m:dPr>
                    <m:ctrlPr>
                      <a:rPr i="1">
                        <a:latin typeface="Cambria Math" panose="02040503050406030204" pitchFamily="18" charset="0"/>
                      </a:rPr>
                    </m:ctrlPr>
                  </m:dPr>
                  <m:e>
                    <m:r>
                      <a:rPr>
                        <a:latin typeface="Cambria Math" panose="02040503050406030204" pitchFamily="18" charset="0"/>
                      </a:rPr>
                      <m:t>𝑋</m:t>
                    </m:r>
                    <m:r>
                      <a:rPr>
                        <a:latin typeface="Cambria Math" panose="02040503050406030204" pitchFamily="18" charset="0"/>
                      </a:rPr>
                      <m:t>≤</m:t>
                    </m:r>
                    <m:r>
                      <a:rPr>
                        <a:latin typeface="Cambria Math" panose="02040503050406030204" pitchFamily="18" charset="0"/>
                      </a:rPr>
                      <m:t>𝑞</m:t>
                    </m:r>
                  </m:e>
                </m:d>
                <m:r>
                  <a:rPr>
                    <a:latin typeface="Cambria Math" panose="02040503050406030204" pitchFamily="18" charset="0"/>
                  </a:rPr>
                  <m:t>=</m:t>
                </m:r>
                <m:r>
                  <a:rPr>
                    <a:latin typeface="Cambria Math" panose="02040503050406030204" pitchFamily="18" charset="0"/>
                  </a:rPr>
                  <m:t>𝑝</m:t>
                </m:r>
              </m:oMath>
            </a14:m>
            <a:endParaRPr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3F998A-2A5E-471F-9FEB-2559B0A7F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5CB42-CF14-4293-8971-6DCD1AAE8BE7}" type="slidenum">
              <a:rPr lang="en-GB" smtClean="0"/>
              <a:t>55</a:t>
            </a:fld>
            <a:endParaRPr lang="en-GB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A89D5-560C-4369-A313-7C24EDF02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Common distributions: Exponential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BC91F-1C76-43AE-8B2A-956D48B768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t>As an exercise:</a:t>
            </a:r>
          </a:p>
          <a:p>
            <a:pPr marL="0" lvl="0" indent="0">
              <a:buNone/>
            </a:pPr>
            <a:r>
              <a:t>In a study where on average you screen 1 eligible patient every second day (and then recruit them), what is the probability of having to wait 5 or more days before you recruit a patient?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3F998A-2A5E-471F-9FEB-2559B0A7F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5CB42-CF14-4293-8971-6DCD1AAE8BE7}" type="slidenum">
              <a:rPr lang="en-GB" smtClean="0"/>
              <a:t>56</a:t>
            </a:fld>
            <a:endParaRPr lang="en-GB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A89D5-560C-4369-A313-7C24EDF02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Common distributions: Exponential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BC91F-1C76-43AE-8B2A-956D48B768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t>Solution:</a:t>
            </a:r>
          </a:p>
          <a:p>
            <a:pPr marL="0" lvl="0" indent="0">
              <a:buNone/>
            </a:pPr>
            <a:r>
              <a:t>In a study where on average you screen 1 eligible patient every second day (and then recruit them), what is the probability of having to wait 5 or more days before you recruit a patient?</a:t>
            </a:r>
          </a:p>
          <a:p>
            <a:pPr marL="0" lvl="0" indent="0">
              <a:buNone/>
            </a:pPr>
            <a:r>
              <a:rPr>
                <a:latin typeface="Courier"/>
              </a:rPr>
              <a:t>1-pexp(5,rate=0.5)</a:t>
            </a:r>
            <a:r>
              <a:t> – this is </a:t>
            </a:r>
            <a14:m xmlns:a14="http://schemas.microsoft.com/office/drawing/2010/main">
              <m:oMath xmlns:m="http://schemas.openxmlformats.org/officeDocument/2006/math">
                <m:r>
                  <a:rPr>
                    <a:latin typeface="Cambria Math" panose="02040503050406030204" pitchFamily="18" charset="0"/>
                  </a:rPr>
                  <m:t>𝑃</m:t>
                </m:r>
                <m:d>
                  <m:dPr>
                    <m:ctrlPr>
                      <a:rPr i="1">
                        <a:latin typeface="Cambria Math" panose="02040503050406030204" pitchFamily="18" charset="0"/>
                      </a:rPr>
                    </m:ctrlPr>
                  </m:dPr>
                  <m:e>
                    <m:r>
                      <a:rPr>
                        <a:latin typeface="Cambria Math" panose="02040503050406030204" pitchFamily="18" charset="0"/>
                      </a:rPr>
                      <m:t>𝑇</m:t>
                    </m:r>
                    <m:r>
                      <a:rPr>
                        <a:latin typeface="Cambria Math" panose="02040503050406030204" pitchFamily="18" charset="0"/>
                      </a:rPr>
                      <m:t>≥5|</m:t>
                    </m:r>
                    <m:r>
                      <a:rPr>
                        <a:latin typeface="Cambria Math" panose="02040503050406030204" pitchFamily="18" charset="0"/>
                      </a:rPr>
                      <m:t>𝜆</m:t>
                    </m:r>
                    <m:r>
                      <a:rPr>
                        <a:latin typeface="Cambria Math" panose="02040503050406030204" pitchFamily="18" charset="0"/>
                      </a:rPr>
                      <m:t>=0.5</m:t>
                    </m:r>
                  </m:e>
                </m:d>
                <m:r>
                  <a:rPr>
                    <a:latin typeface="Cambria Math" panose="02040503050406030204" pitchFamily="18" charset="0"/>
                  </a:rPr>
                  <m:t>=</m:t>
                </m:r>
                <m:r>
                  <a:rPr>
                    <a:latin typeface="Cambria Math" panose="02040503050406030204" pitchFamily="18" charset="0"/>
                  </a:rPr>
                  <m:t>𝑃</m:t>
                </m:r>
                <m:d>
                  <m:dPr>
                    <m:ctrlPr>
                      <a:rPr i="1">
                        <a:latin typeface="Cambria Math" panose="02040503050406030204" pitchFamily="18" charset="0"/>
                      </a:rPr>
                    </m:ctrlPr>
                  </m:dPr>
                  <m:e>
                    <m:r>
                      <a:rPr>
                        <a:latin typeface="Cambria Math" panose="02040503050406030204" pitchFamily="18" charset="0"/>
                      </a:rPr>
                      <m:t>𝑇</m:t>
                    </m:r>
                    <m:r>
                      <a:rPr>
                        <a:latin typeface="Cambria Math" panose="02040503050406030204" pitchFamily="18" charset="0"/>
                      </a:rPr>
                      <m:t>&gt;5|</m:t>
                    </m:r>
                    <m:r>
                      <a:rPr>
                        <a:latin typeface="Cambria Math" panose="02040503050406030204" pitchFamily="18" charset="0"/>
                      </a:rPr>
                      <m:t>𝜆</m:t>
                    </m:r>
                    <m:r>
                      <a:rPr>
                        <a:latin typeface="Cambria Math" panose="02040503050406030204" pitchFamily="18" charset="0"/>
                      </a:rPr>
                      <m:t>=0.5</m:t>
                    </m:r>
                  </m:e>
                </m:d>
                <m:r>
                  <a:rPr>
                    <a:latin typeface="Cambria Math" panose="02040503050406030204" pitchFamily="18" charset="0"/>
                  </a:rPr>
                  <m:t>=1−</m:t>
                </m:r>
                <m:r>
                  <a:rPr>
                    <a:latin typeface="Cambria Math" panose="02040503050406030204" pitchFamily="18" charset="0"/>
                  </a:rPr>
                  <m:t>𝑃</m:t>
                </m:r>
                <m:d>
                  <m:dPr>
                    <m:ctrlPr>
                      <a:rPr i="1">
                        <a:latin typeface="Cambria Math" panose="02040503050406030204" pitchFamily="18" charset="0"/>
                      </a:rPr>
                    </m:ctrlPr>
                  </m:dPr>
                  <m:e>
                    <m:r>
                      <a:rPr>
                        <a:latin typeface="Cambria Math" panose="02040503050406030204" pitchFamily="18" charset="0"/>
                      </a:rPr>
                      <m:t>𝑇</m:t>
                    </m:r>
                    <m:r>
                      <a:rPr>
                        <a:latin typeface="Cambria Math" panose="02040503050406030204" pitchFamily="18" charset="0"/>
                      </a:rPr>
                      <m:t>≤5|</m:t>
                    </m:r>
                    <m:r>
                      <a:rPr>
                        <a:latin typeface="Cambria Math" panose="02040503050406030204" pitchFamily="18" charset="0"/>
                      </a:rPr>
                      <m:t>𝜆</m:t>
                    </m:r>
                    <m:r>
                      <a:rPr>
                        <a:latin typeface="Cambria Math" panose="02040503050406030204" pitchFamily="18" charset="0"/>
                      </a:rPr>
                      <m:t>=0.5</m:t>
                    </m:r>
                  </m:e>
                </m:d>
              </m:oMath>
            </a14:m>
            <a:endParaRPr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3F998A-2A5E-471F-9FEB-2559B0A7F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5CB42-CF14-4293-8971-6DCD1AAE8BE7}" type="slidenum">
              <a:rPr lang="en-GB" smtClean="0"/>
              <a:t>57</a:t>
            </a:fld>
            <a:endParaRPr lang="en-GB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C315F-F711-43BA-8C23-8D50769E3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6701443" cy="837344"/>
          </a:xfrm>
        </p:spPr>
        <p:txBody>
          <a:bodyPr/>
          <a:lstStyle/>
          <a:p>
            <a:pPr marL="0" lvl="0" indent="0">
              <a:buNone/>
            </a:pPr>
            <a:r>
              <a:rPr dirty="0"/>
              <a:t>Common distributions: Exponential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C278EB-CD3C-4569-8B41-D3DDD3B400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87676" y="1489753"/>
            <a:ext cx="4664468" cy="4808305"/>
          </a:xfrm>
        </p:spPr>
        <p:txBody>
          <a:bodyPr>
            <a:normAutofit fontScale="85000" lnSpcReduction="10000"/>
          </a:bodyPr>
          <a:lstStyle/>
          <a:p>
            <a:pPr lvl="0" indent="0">
              <a:buNone/>
            </a:pPr>
            <a:r>
              <a:rPr dirty="0">
                <a:latin typeface="Courier"/>
              </a:rPr>
              <a:t>l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solidFill>
                  <a:srgbClr val="40A070"/>
                </a:solidFill>
                <a:latin typeface="Courier"/>
              </a:rPr>
              <a:t>1000</a:t>
            </a:r>
            <a:r>
              <a:rPr dirty="0">
                <a:latin typeface="Courier"/>
              </a:rPr>
              <a:t>; x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solidFill>
                  <a:srgbClr val="06287E"/>
                </a:solidFill>
                <a:latin typeface="Courier"/>
              </a:rPr>
              <a:t>seq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A070"/>
                </a:solidFill>
                <a:latin typeface="Courier"/>
              </a:rPr>
              <a:t>0</a:t>
            </a:r>
            <a:r>
              <a:rPr dirty="0">
                <a:latin typeface="Courier"/>
              </a:rPr>
              <a:t>,</a:t>
            </a:r>
            <a:r>
              <a:rPr dirty="0">
                <a:solidFill>
                  <a:srgbClr val="40A070"/>
                </a:solidFill>
                <a:latin typeface="Courier"/>
              </a:rPr>
              <a:t>10</a:t>
            </a:r>
            <a:r>
              <a:rPr dirty="0">
                <a:latin typeface="Courier"/>
              </a:rPr>
              <a:t>,</a:t>
            </a:r>
            <a:r>
              <a:rPr dirty="0">
                <a:solidFill>
                  <a:srgbClr val="7D9029"/>
                </a:solidFill>
                <a:latin typeface="Courier"/>
              </a:rPr>
              <a:t>length=</a:t>
            </a:r>
            <a:r>
              <a:rPr dirty="0">
                <a:latin typeface="Courier"/>
              </a:rPr>
              <a:t>l)</a:t>
            </a:r>
            <a:br>
              <a:rPr dirty="0"/>
            </a:br>
            <a:r>
              <a:rPr dirty="0">
                <a:latin typeface="Courier"/>
              </a:rPr>
              <a:t>p1x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 err="1">
                <a:solidFill>
                  <a:srgbClr val="06287E"/>
                </a:solidFill>
                <a:latin typeface="Courier"/>
              </a:rPr>
              <a:t>dexp</a:t>
            </a:r>
            <a:r>
              <a:rPr dirty="0">
                <a:latin typeface="Courier"/>
              </a:rPr>
              <a:t>(</a:t>
            </a:r>
            <a:r>
              <a:rPr dirty="0" err="1">
                <a:latin typeface="Courier"/>
              </a:rPr>
              <a:t>x,</a:t>
            </a:r>
            <a:r>
              <a:rPr dirty="0" err="1">
                <a:solidFill>
                  <a:srgbClr val="7D9029"/>
                </a:solidFill>
                <a:latin typeface="Courier"/>
              </a:rPr>
              <a:t>rate</a:t>
            </a:r>
            <a:r>
              <a:rPr dirty="0">
                <a:solidFill>
                  <a:srgbClr val="7D9029"/>
                </a:solidFill>
                <a:latin typeface="Courier"/>
              </a:rPr>
              <a:t>=</a:t>
            </a:r>
            <a:r>
              <a:rPr dirty="0">
                <a:solidFill>
                  <a:srgbClr val="40A070"/>
                </a:solidFill>
                <a:latin typeface="Courier"/>
              </a:rPr>
              <a:t>0.25</a:t>
            </a:r>
            <a:r>
              <a:rPr dirty="0">
                <a:latin typeface="Courier"/>
              </a:rPr>
              <a:t>); p2x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 err="1">
                <a:solidFill>
                  <a:srgbClr val="06287E"/>
                </a:solidFill>
                <a:latin typeface="Courier"/>
              </a:rPr>
              <a:t>dexp</a:t>
            </a:r>
            <a:r>
              <a:rPr dirty="0">
                <a:latin typeface="Courier"/>
              </a:rPr>
              <a:t>(</a:t>
            </a:r>
            <a:r>
              <a:rPr dirty="0" err="1">
                <a:latin typeface="Courier"/>
              </a:rPr>
              <a:t>x,</a:t>
            </a:r>
            <a:r>
              <a:rPr dirty="0" err="1">
                <a:solidFill>
                  <a:srgbClr val="7D9029"/>
                </a:solidFill>
                <a:latin typeface="Courier"/>
              </a:rPr>
              <a:t>rate</a:t>
            </a:r>
            <a:r>
              <a:rPr dirty="0">
                <a:solidFill>
                  <a:srgbClr val="7D9029"/>
                </a:solidFill>
                <a:latin typeface="Courier"/>
              </a:rPr>
              <a:t>=</a:t>
            </a:r>
            <a:r>
              <a:rPr dirty="0">
                <a:solidFill>
                  <a:srgbClr val="40A070"/>
                </a:solidFill>
                <a:latin typeface="Courier"/>
              </a:rPr>
              <a:t>0.5</a:t>
            </a:r>
            <a:r>
              <a:rPr dirty="0">
                <a:latin typeface="Courier"/>
              </a:rPr>
              <a:t>)</a:t>
            </a:r>
            <a:br>
              <a:rPr dirty="0"/>
            </a:br>
            <a:r>
              <a:rPr dirty="0">
                <a:latin typeface="Courier"/>
              </a:rPr>
              <a:t>p3x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 err="1">
                <a:solidFill>
                  <a:srgbClr val="06287E"/>
                </a:solidFill>
                <a:latin typeface="Courier"/>
              </a:rPr>
              <a:t>dexp</a:t>
            </a:r>
            <a:r>
              <a:rPr dirty="0">
                <a:latin typeface="Courier"/>
              </a:rPr>
              <a:t>(</a:t>
            </a:r>
            <a:r>
              <a:rPr dirty="0" err="1">
                <a:latin typeface="Courier"/>
              </a:rPr>
              <a:t>x,</a:t>
            </a:r>
            <a:r>
              <a:rPr dirty="0" err="1">
                <a:solidFill>
                  <a:srgbClr val="7D9029"/>
                </a:solidFill>
                <a:latin typeface="Courier"/>
              </a:rPr>
              <a:t>rate</a:t>
            </a:r>
            <a:r>
              <a:rPr dirty="0">
                <a:solidFill>
                  <a:srgbClr val="7D9029"/>
                </a:solidFill>
                <a:latin typeface="Courier"/>
              </a:rPr>
              <a:t>=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latin typeface="Courier"/>
              </a:rPr>
              <a:t>); p4x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 err="1">
                <a:solidFill>
                  <a:srgbClr val="06287E"/>
                </a:solidFill>
                <a:latin typeface="Courier"/>
              </a:rPr>
              <a:t>dexp</a:t>
            </a:r>
            <a:r>
              <a:rPr dirty="0">
                <a:latin typeface="Courier"/>
              </a:rPr>
              <a:t>(</a:t>
            </a:r>
            <a:r>
              <a:rPr dirty="0" err="1">
                <a:latin typeface="Courier"/>
              </a:rPr>
              <a:t>x,</a:t>
            </a:r>
            <a:r>
              <a:rPr dirty="0" err="1">
                <a:solidFill>
                  <a:srgbClr val="7D9029"/>
                </a:solidFill>
                <a:latin typeface="Courier"/>
              </a:rPr>
              <a:t>rate</a:t>
            </a:r>
            <a:r>
              <a:rPr dirty="0">
                <a:solidFill>
                  <a:srgbClr val="7D9029"/>
                </a:solidFill>
                <a:latin typeface="Courier"/>
              </a:rPr>
              <a:t>=</a:t>
            </a:r>
            <a:r>
              <a:rPr dirty="0">
                <a:solidFill>
                  <a:srgbClr val="40A070"/>
                </a:solidFill>
                <a:latin typeface="Courier"/>
              </a:rPr>
              <a:t>2</a:t>
            </a:r>
            <a:r>
              <a:rPr dirty="0">
                <a:latin typeface="Courier"/>
              </a:rPr>
              <a:t>)</a:t>
            </a:r>
            <a:br>
              <a:rPr dirty="0"/>
            </a:br>
            <a:r>
              <a:rPr dirty="0" err="1">
                <a:latin typeface="Courier"/>
              </a:rPr>
              <a:t>xFull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solidFill>
                  <a:srgbClr val="06287E"/>
                </a:solidFill>
                <a:latin typeface="Courier"/>
              </a:rPr>
              <a:t>rep</a:t>
            </a:r>
            <a:r>
              <a:rPr dirty="0">
                <a:latin typeface="Courier"/>
              </a:rPr>
              <a:t>(x,</a:t>
            </a:r>
            <a:r>
              <a:rPr dirty="0">
                <a:solidFill>
                  <a:srgbClr val="40A070"/>
                </a:solidFill>
                <a:latin typeface="Courier"/>
              </a:rPr>
              <a:t>4</a:t>
            </a:r>
            <a:r>
              <a:rPr dirty="0">
                <a:latin typeface="Courier"/>
              </a:rPr>
              <a:t>); </a:t>
            </a:r>
            <a:r>
              <a:rPr dirty="0" err="1">
                <a:latin typeface="Courier"/>
              </a:rPr>
              <a:t>pFull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solidFill>
                  <a:srgbClr val="06287E"/>
                </a:solidFill>
                <a:latin typeface="Courier"/>
              </a:rPr>
              <a:t>c</a:t>
            </a:r>
            <a:r>
              <a:rPr dirty="0">
                <a:latin typeface="Courier"/>
              </a:rPr>
              <a:t>(p1x,p2x,p3x,p4x)</a:t>
            </a:r>
            <a:br>
              <a:rPr dirty="0"/>
            </a:br>
            <a:r>
              <a:rPr dirty="0">
                <a:latin typeface="Courier"/>
              </a:rPr>
              <a:t>pars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solidFill>
                  <a:srgbClr val="06287E"/>
                </a:solidFill>
                <a:latin typeface="Courier"/>
              </a:rPr>
              <a:t>factor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06287E"/>
                </a:solidFill>
                <a:latin typeface="Courier"/>
              </a:rPr>
              <a:t>c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06287E"/>
                </a:solidFill>
                <a:latin typeface="Courier"/>
              </a:rPr>
              <a:t>rep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latin typeface="Courier"/>
              </a:rPr>
              <a:t>,l),</a:t>
            </a:r>
            <a:r>
              <a:rPr dirty="0">
                <a:solidFill>
                  <a:srgbClr val="06287E"/>
                </a:solidFill>
                <a:latin typeface="Courier"/>
              </a:rPr>
              <a:t>rep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A070"/>
                </a:solidFill>
                <a:latin typeface="Courier"/>
              </a:rPr>
              <a:t>2</a:t>
            </a:r>
            <a:r>
              <a:rPr dirty="0">
                <a:latin typeface="Courier"/>
              </a:rPr>
              <a:t>,l),</a:t>
            </a:r>
            <a:r>
              <a:rPr dirty="0">
                <a:solidFill>
                  <a:srgbClr val="06287E"/>
                </a:solidFill>
                <a:latin typeface="Courier"/>
              </a:rPr>
              <a:t>rep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A070"/>
                </a:solidFill>
                <a:latin typeface="Courier"/>
              </a:rPr>
              <a:t>3</a:t>
            </a:r>
            <a:r>
              <a:rPr dirty="0">
                <a:latin typeface="Courier"/>
              </a:rPr>
              <a:t>,l),</a:t>
            </a:r>
            <a:r>
              <a:rPr dirty="0">
                <a:solidFill>
                  <a:srgbClr val="06287E"/>
                </a:solidFill>
                <a:latin typeface="Courier"/>
              </a:rPr>
              <a:t>rep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A070"/>
                </a:solidFill>
                <a:latin typeface="Courier"/>
              </a:rPr>
              <a:t>4</a:t>
            </a:r>
            <a:r>
              <a:rPr dirty="0">
                <a:latin typeface="Courier"/>
              </a:rPr>
              <a:t>,l)))</a:t>
            </a:r>
            <a:br>
              <a:rPr dirty="0"/>
            </a:br>
            <a:r>
              <a:rPr dirty="0" err="1">
                <a:latin typeface="Courier"/>
              </a:rPr>
              <a:t>df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 err="1">
                <a:solidFill>
                  <a:srgbClr val="06287E"/>
                </a:solidFill>
                <a:latin typeface="Courier"/>
              </a:rPr>
              <a:t>tibble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7D9029"/>
                </a:solidFill>
                <a:latin typeface="Courier"/>
              </a:rPr>
              <a:t>x=</a:t>
            </a:r>
            <a:r>
              <a:rPr dirty="0" err="1">
                <a:latin typeface="Courier"/>
              </a:rPr>
              <a:t>xFull,</a:t>
            </a:r>
            <a:r>
              <a:rPr dirty="0" err="1">
                <a:solidFill>
                  <a:srgbClr val="7D9029"/>
                </a:solidFill>
                <a:latin typeface="Courier"/>
              </a:rPr>
              <a:t>p</a:t>
            </a:r>
            <a:r>
              <a:rPr dirty="0">
                <a:solidFill>
                  <a:srgbClr val="7D9029"/>
                </a:solidFill>
                <a:latin typeface="Courier"/>
              </a:rPr>
              <a:t>=</a:t>
            </a:r>
            <a:r>
              <a:rPr dirty="0" err="1">
                <a:latin typeface="Courier"/>
              </a:rPr>
              <a:t>pFull,</a:t>
            </a:r>
            <a:r>
              <a:rPr dirty="0" err="1">
                <a:solidFill>
                  <a:srgbClr val="7D9029"/>
                </a:solidFill>
                <a:latin typeface="Courier"/>
              </a:rPr>
              <a:t>pars</a:t>
            </a:r>
            <a:r>
              <a:rPr dirty="0">
                <a:solidFill>
                  <a:srgbClr val="7D9029"/>
                </a:solidFill>
                <a:latin typeface="Courier"/>
              </a:rPr>
              <a:t>=</a:t>
            </a:r>
            <a:r>
              <a:rPr dirty="0">
                <a:latin typeface="Courier"/>
              </a:rPr>
              <a:t>pars)</a:t>
            </a:r>
            <a:br>
              <a:rPr dirty="0"/>
            </a:br>
            <a:br>
              <a:rPr dirty="0"/>
            </a:br>
            <a:r>
              <a:rPr dirty="0">
                <a:latin typeface="Courier"/>
              </a:rPr>
              <a:t>cols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solidFill>
                  <a:srgbClr val="06287E"/>
                </a:solidFill>
                <a:latin typeface="Courier"/>
              </a:rPr>
              <a:t>c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70A0"/>
                </a:solidFill>
                <a:latin typeface="Courier"/>
              </a:rPr>
              <a:t>"</a:t>
            </a:r>
            <a:r>
              <a:rPr dirty="0" err="1">
                <a:solidFill>
                  <a:srgbClr val="4070A0"/>
                </a:solidFill>
                <a:latin typeface="Courier"/>
              </a:rPr>
              <a:t>darkgrey</a:t>
            </a:r>
            <a:r>
              <a:rPr dirty="0">
                <a:solidFill>
                  <a:srgbClr val="4070A0"/>
                </a:solidFill>
                <a:latin typeface="Courier"/>
              </a:rPr>
              <a:t>"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70A0"/>
                </a:solidFill>
                <a:latin typeface="Courier"/>
              </a:rPr>
              <a:t>"</a:t>
            </a:r>
            <a:r>
              <a:rPr dirty="0" err="1">
                <a:solidFill>
                  <a:srgbClr val="4070A0"/>
                </a:solidFill>
                <a:latin typeface="Courier"/>
              </a:rPr>
              <a:t>steelblue</a:t>
            </a:r>
            <a:r>
              <a:rPr dirty="0">
                <a:solidFill>
                  <a:srgbClr val="4070A0"/>
                </a:solidFill>
                <a:latin typeface="Courier"/>
              </a:rPr>
              <a:t>"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70A0"/>
                </a:solidFill>
                <a:latin typeface="Courier"/>
              </a:rPr>
              <a:t>"salmon"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70A0"/>
                </a:solidFill>
                <a:latin typeface="Courier"/>
              </a:rPr>
              <a:t>"orange"</a:t>
            </a:r>
            <a:r>
              <a:rPr dirty="0">
                <a:latin typeface="Courier"/>
              </a:rPr>
              <a:t>)</a:t>
            </a:r>
            <a:br>
              <a:rPr dirty="0"/>
            </a:br>
            <a:r>
              <a:rPr dirty="0">
                <a:latin typeface="Courier"/>
              </a:rPr>
              <a:t>labs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solidFill>
                  <a:srgbClr val="06287E"/>
                </a:solidFill>
                <a:latin typeface="Courier"/>
              </a:rPr>
              <a:t>paste</a:t>
            </a:r>
            <a:r>
              <a:rPr dirty="0">
                <a:latin typeface="Courier"/>
              </a:rPr>
              <a:t>(</a:t>
            </a:r>
            <a:r>
              <a:rPr dirty="0" err="1">
                <a:solidFill>
                  <a:srgbClr val="7D9029"/>
                </a:solidFill>
                <a:latin typeface="Courier"/>
              </a:rPr>
              <a:t>sep</a:t>
            </a:r>
            <a:r>
              <a:rPr dirty="0">
                <a:solidFill>
                  <a:srgbClr val="7D9029"/>
                </a:solidFill>
                <a:latin typeface="Courier"/>
              </a:rPr>
              <a:t>=</a:t>
            </a:r>
            <a:r>
              <a:rPr dirty="0">
                <a:solidFill>
                  <a:srgbClr val="4070A0"/>
                </a:solidFill>
                <a:latin typeface="Courier"/>
              </a:rPr>
              <a:t>""</a:t>
            </a:r>
            <a:r>
              <a:rPr dirty="0">
                <a:latin typeface="Courier"/>
              </a:rPr>
              <a:t>,</a:t>
            </a:r>
            <a:r>
              <a:rPr dirty="0">
                <a:solidFill>
                  <a:srgbClr val="4070A0"/>
                </a:solidFill>
                <a:latin typeface="Courier"/>
              </a:rPr>
              <a:t>"k="</a:t>
            </a:r>
            <a:r>
              <a:rPr dirty="0">
                <a:latin typeface="Courier"/>
              </a:rPr>
              <a:t>,</a:t>
            </a:r>
            <a:r>
              <a:rPr dirty="0">
                <a:solidFill>
                  <a:srgbClr val="06287E"/>
                </a:solidFill>
                <a:latin typeface="Courier"/>
              </a:rPr>
              <a:t>c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A070"/>
                </a:solidFill>
                <a:latin typeface="Courier"/>
              </a:rPr>
              <a:t>0.25</a:t>
            </a:r>
            <a:r>
              <a:rPr dirty="0">
                <a:latin typeface="Courier"/>
              </a:rPr>
              <a:t>,</a:t>
            </a:r>
            <a:r>
              <a:rPr dirty="0">
                <a:solidFill>
                  <a:srgbClr val="40A070"/>
                </a:solidFill>
                <a:latin typeface="Courier"/>
              </a:rPr>
              <a:t>0.5</a:t>
            </a:r>
            <a:r>
              <a:rPr dirty="0">
                <a:latin typeface="Courier"/>
              </a:rPr>
              <a:t>,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latin typeface="Courier"/>
              </a:rPr>
              <a:t>,</a:t>
            </a:r>
            <a:r>
              <a:rPr dirty="0">
                <a:solidFill>
                  <a:srgbClr val="40A070"/>
                </a:solidFill>
                <a:latin typeface="Courier"/>
              </a:rPr>
              <a:t>2</a:t>
            </a:r>
            <a:r>
              <a:rPr dirty="0">
                <a:latin typeface="Courier"/>
              </a:rPr>
              <a:t>))</a:t>
            </a:r>
            <a:br>
              <a:rPr dirty="0"/>
            </a:br>
            <a:br>
              <a:rPr dirty="0"/>
            </a:br>
            <a:r>
              <a:rPr dirty="0" err="1">
                <a:solidFill>
                  <a:srgbClr val="06287E"/>
                </a:solidFill>
                <a:latin typeface="Courier"/>
              </a:rPr>
              <a:t>ggplot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7D9029"/>
                </a:solidFill>
                <a:latin typeface="Courier"/>
              </a:rPr>
              <a:t>data=</a:t>
            </a:r>
            <a:r>
              <a:rPr dirty="0" err="1">
                <a:latin typeface="Courier"/>
              </a:rPr>
              <a:t>df,</a:t>
            </a:r>
            <a:r>
              <a:rPr dirty="0" err="1">
                <a:solidFill>
                  <a:srgbClr val="7D9029"/>
                </a:solidFill>
                <a:latin typeface="Courier"/>
              </a:rPr>
              <a:t>mapping</a:t>
            </a:r>
            <a:r>
              <a:rPr dirty="0">
                <a:solidFill>
                  <a:srgbClr val="7D9029"/>
                </a:solidFill>
                <a:latin typeface="Courier"/>
              </a:rPr>
              <a:t>=</a:t>
            </a:r>
            <a:r>
              <a:rPr dirty="0" err="1">
                <a:solidFill>
                  <a:srgbClr val="06287E"/>
                </a:solidFill>
                <a:latin typeface="Courier"/>
              </a:rPr>
              <a:t>aes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7D9029"/>
                </a:solidFill>
                <a:latin typeface="Courier"/>
              </a:rPr>
              <a:t>x=</a:t>
            </a:r>
            <a:r>
              <a:rPr dirty="0" err="1">
                <a:latin typeface="Courier"/>
              </a:rPr>
              <a:t>x,</a:t>
            </a:r>
            <a:r>
              <a:rPr dirty="0" err="1">
                <a:solidFill>
                  <a:srgbClr val="7D9029"/>
                </a:solidFill>
                <a:latin typeface="Courier"/>
              </a:rPr>
              <a:t>y</a:t>
            </a:r>
            <a:r>
              <a:rPr dirty="0">
                <a:solidFill>
                  <a:srgbClr val="7D9029"/>
                </a:solidFill>
                <a:latin typeface="Courier"/>
              </a:rPr>
              <a:t>=</a:t>
            </a:r>
            <a:r>
              <a:rPr dirty="0" err="1">
                <a:latin typeface="Courier"/>
              </a:rPr>
              <a:t>p,</a:t>
            </a:r>
            <a:r>
              <a:rPr dirty="0" err="1">
                <a:solidFill>
                  <a:srgbClr val="7D9029"/>
                </a:solidFill>
                <a:latin typeface="Courier"/>
              </a:rPr>
              <a:t>colour</a:t>
            </a:r>
            <a:r>
              <a:rPr dirty="0">
                <a:solidFill>
                  <a:srgbClr val="7D9029"/>
                </a:solidFill>
                <a:latin typeface="Courier"/>
              </a:rPr>
              <a:t>=</a:t>
            </a:r>
            <a:r>
              <a:rPr dirty="0" err="1">
                <a:latin typeface="Courier"/>
              </a:rPr>
              <a:t>pars,</a:t>
            </a:r>
            <a:r>
              <a:rPr dirty="0" err="1">
                <a:solidFill>
                  <a:srgbClr val="7D9029"/>
                </a:solidFill>
                <a:latin typeface="Courier"/>
              </a:rPr>
              <a:t>fill</a:t>
            </a:r>
            <a:r>
              <a:rPr dirty="0">
                <a:solidFill>
                  <a:srgbClr val="7D9029"/>
                </a:solidFill>
                <a:latin typeface="Courier"/>
              </a:rPr>
              <a:t>=</a:t>
            </a:r>
            <a:r>
              <a:rPr dirty="0">
                <a:latin typeface="Courier"/>
              </a:rPr>
              <a:t>pars)) </a:t>
            </a:r>
            <a:r>
              <a:rPr dirty="0">
                <a:solidFill>
                  <a:srgbClr val="4070A0"/>
                </a:solidFill>
                <a:latin typeface="Courier"/>
              </a:rPr>
              <a:t>+</a:t>
            </a:r>
            <a:br>
              <a:rPr dirty="0"/>
            </a:br>
            <a:r>
              <a:rPr dirty="0">
                <a:latin typeface="Courier"/>
              </a:rPr>
              <a:t>  </a:t>
            </a:r>
            <a:r>
              <a:rPr dirty="0" err="1">
                <a:solidFill>
                  <a:srgbClr val="06287E"/>
                </a:solidFill>
                <a:latin typeface="Courier"/>
              </a:rPr>
              <a:t>geom_line</a:t>
            </a:r>
            <a:r>
              <a:rPr dirty="0">
                <a:latin typeface="Courier"/>
              </a:rPr>
              <a:t>(</a:t>
            </a:r>
            <a:r>
              <a:rPr dirty="0" err="1">
                <a:solidFill>
                  <a:srgbClr val="7D9029"/>
                </a:solidFill>
                <a:latin typeface="Courier"/>
              </a:rPr>
              <a:t>lwd</a:t>
            </a:r>
            <a:r>
              <a:rPr dirty="0">
                <a:solidFill>
                  <a:srgbClr val="7D9029"/>
                </a:solidFill>
                <a:latin typeface="Courier"/>
              </a:rPr>
              <a:t>=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latin typeface="Courier"/>
              </a:rPr>
              <a:t>,</a:t>
            </a:r>
            <a:r>
              <a:rPr dirty="0">
                <a:solidFill>
                  <a:srgbClr val="7D9029"/>
                </a:solidFill>
                <a:latin typeface="Courier"/>
              </a:rPr>
              <a:t>alpha=</a:t>
            </a:r>
            <a:r>
              <a:rPr dirty="0">
                <a:solidFill>
                  <a:srgbClr val="40A070"/>
                </a:solidFill>
                <a:latin typeface="Courier"/>
              </a:rPr>
              <a:t>0.75</a:t>
            </a:r>
            <a:r>
              <a:rPr dirty="0">
                <a:latin typeface="Courier"/>
              </a:rPr>
              <a:t>) </a:t>
            </a:r>
            <a:r>
              <a:rPr dirty="0">
                <a:solidFill>
                  <a:srgbClr val="4070A0"/>
                </a:solidFill>
                <a:latin typeface="Courier"/>
              </a:rPr>
              <a:t>+</a:t>
            </a:r>
            <a:br>
              <a:rPr dirty="0"/>
            </a:br>
            <a:r>
              <a:rPr dirty="0">
                <a:latin typeface="Courier"/>
              </a:rPr>
              <a:t>  </a:t>
            </a:r>
            <a:r>
              <a:rPr dirty="0" err="1">
                <a:solidFill>
                  <a:srgbClr val="06287E"/>
                </a:solidFill>
                <a:latin typeface="Courier"/>
              </a:rPr>
              <a:t>geom_area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7D9029"/>
                </a:solidFill>
                <a:latin typeface="Courier"/>
              </a:rPr>
              <a:t>alpha=</a:t>
            </a:r>
            <a:r>
              <a:rPr dirty="0">
                <a:solidFill>
                  <a:srgbClr val="40A070"/>
                </a:solidFill>
                <a:latin typeface="Courier"/>
              </a:rPr>
              <a:t>0.1</a:t>
            </a:r>
            <a:r>
              <a:rPr dirty="0">
                <a:latin typeface="Courier"/>
              </a:rPr>
              <a:t>,</a:t>
            </a:r>
            <a:r>
              <a:rPr dirty="0">
                <a:solidFill>
                  <a:srgbClr val="7D9029"/>
                </a:solidFill>
                <a:latin typeface="Courier"/>
              </a:rPr>
              <a:t>position=</a:t>
            </a:r>
            <a:r>
              <a:rPr dirty="0">
                <a:solidFill>
                  <a:srgbClr val="4070A0"/>
                </a:solidFill>
                <a:latin typeface="Courier"/>
              </a:rPr>
              <a:t>"dodge"</a:t>
            </a:r>
            <a:r>
              <a:rPr dirty="0">
                <a:latin typeface="Courier"/>
              </a:rPr>
              <a:t>) </a:t>
            </a:r>
            <a:r>
              <a:rPr dirty="0">
                <a:solidFill>
                  <a:srgbClr val="4070A0"/>
                </a:solidFill>
                <a:latin typeface="Courier"/>
              </a:rPr>
              <a:t>+</a:t>
            </a:r>
            <a:br>
              <a:rPr dirty="0"/>
            </a:br>
            <a:r>
              <a:rPr dirty="0">
                <a:latin typeface="Courier"/>
              </a:rPr>
              <a:t>  </a:t>
            </a:r>
            <a:r>
              <a:rPr dirty="0" err="1">
                <a:solidFill>
                  <a:srgbClr val="06287E"/>
                </a:solidFill>
                <a:latin typeface="Courier"/>
              </a:rPr>
              <a:t>scale_color_manual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7D9029"/>
                </a:solidFill>
                <a:latin typeface="Courier"/>
              </a:rPr>
              <a:t>values=</a:t>
            </a:r>
            <a:r>
              <a:rPr dirty="0">
                <a:latin typeface="Courier"/>
              </a:rPr>
              <a:t>cols) </a:t>
            </a:r>
            <a:r>
              <a:rPr dirty="0">
                <a:solidFill>
                  <a:srgbClr val="4070A0"/>
                </a:solidFill>
                <a:latin typeface="Courier"/>
              </a:rPr>
              <a:t>+</a:t>
            </a:r>
            <a:br>
              <a:rPr dirty="0"/>
            </a:br>
            <a:r>
              <a:rPr dirty="0">
                <a:latin typeface="Courier"/>
              </a:rPr>
              <a:t>  </a:t>
            </a:r>
            <a:r>
              <a:rPr dirty="0" err="1">
                <a:solidFill>
                  <a:srgbClr val="06287E"/>
                </a:solidFill>
                <a:latin typeface="Courier"/>
              </a:rPr>
              <a:t>scale_fill_manual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7D9029"/>
                </a:solidFill>
                <a:latin typeface="Courier"/>
              </a:rPr>
              <a:t>values=</a:t>
            </a:r>
            <a:r>
              <a:rPr dirty="0" err="1">
                <a:latin typeface="Courier"/>
              </a:rPr>
              <a:t>cols,</a:t>
            </a:r>
            <a:r>
              <a:rPr dirty="0" err="1">
                <a:solidFill>
                  <a:srgbClr val="7D9029"/>
                </a:solidFill>
                <a:latin typeface="Courier"/>
              </a:rPr>
              <a:t>labels</a:t>
            </a:r>
            <a:r>
              <a:rPr dirty="0">
                <a:solidFill>
                  <a:srgbClr val="7D9029"/>
                </a:solidFill>
                <a:latin typeface="Courier"/>
              </a:rPr>
              <a:t>=</a:t>
            </a:r>
            <a:r>
              <a:rPr dirty="0">
                <a:latin typeface="Courier"/>
              </a:rPr>
              <a:t>labs) </a:t>
            </a:r>
            <a:r>
              <a:rPr dirty="0">
                <a:solidFill>
                  <a:srgbClr val="4070A0"/>
                </a:solidFill>
                <a:latin typeface="Courier"/>
              </a:rPr>
              <a:t>+</a:t>
            </a:r>
            <a:br>
              <a:rPr dirty="0"/>
            </a:br>
            <a:r>
              <a:rPr dirty="0">
                <a:latin typeface="Courier"/>
              </a:rPr>
              <a:t>  </a:t>
            </a:r>
            <a:r>
              <a:rPr dirty="0">
                <a:solidFill>
                  <a:srgbClr val="06287E"/>
                </a:solidFill>
                <a:latin typeface="Courier"/>
              </a:rPr>
              <a:t>labs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7D9029"/>
                </a:solidFill>
                <a:latin typeface="Courier"/>
              </a:rPr>
              <a:t>fill=</a:t>
            </a:r>
            <a:r>
              <a:rPr dirty="0">
                <a:solidFill>
                  <a:srgbClr val="4070A0"/>
                </a:solidFill>
                <a:latin typeface="Courier"/>
              </a:rPr>
              <a:t>"parameters"</a:t>
            </a:r>
            <a:r>
              <a:rPr dirty="0">
                <a:latin typeface="Courier"/>
              </a:rPr>
              <a:t>) </a:t>
            </a:r>
            <a:r>
              <a:rPr dirty="0">
                <a:solidFill>
                  <a:srgbClr val="4070A0"/>
                </a:solidFill>
                <a:latin typeface="Courier"/>
              </a:rPr>
              <a:t>+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6287E"/>
                </a:solidFill>
                <a:latin typeface="Courier"/>
              </a:rPr>
              <a:t>guides</a:t>
            </a:r>
            <a:r>
              <a:rPr dirty="0">
                <a:latin typeface="Courier"/>
              </a:rPr>
              <a:t>(</a:t>
            </a:r>
            <a:r>
              <a:rPr dirty="0" err="1">
                <a:solidFill>
                  <a:srgbClr val="7D9029"/>
                </a:solidFill>
                <a:latin typeface="Courier"/>
              </a:rPr>
              <a:t>colour</a:t>
            </a:r>
            <a:r>
              <a:rPr dirty="0">
                <a:solidFill>
                  <a:srgbClr val="7D9029"/>
                </a:solidFill>
                <a:latin typeface="Courier"/>
              </a:rPr>
              <a:t>=</a:t>
            </a:r>
            <a:r>
              <a:rPr dirty="0">
                <a:latin typeface="Courier"/>
              </a:rPr>
              <a:t>F) </a:t>
            </a:r>
            <a:r>
              <a:rPr dirty="0">
                <a:solidFill>
                  <a:srgbClr val="4070A0"/>
                </a:solidFill>
                <a:latin typeface="Courier"/>
              </a:rPr>
              <a:t>+</a:t>
            </a:r>
            <a:br>
              <a:rPr dirty="0"/>
            </a:br>
            <a:r>
              <a:rPr dirty="0">
                <a:latin typeface="Courier"/>
              </a:rPr>
              <a:t>  </a:t>
            </a:r>
            <a:r>
              <a:rPr dirty="0" err="1">
                <a:solidFill>
                  <a:srgbClr val="06287E"/>
                </a:solidFill>
                <a:latin typeface="Courier"/>
              </a:rPr>
              <a:t>ylab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70A0"/>
                </a:solidFill>
                <a:latin typeface="Courier"/>
              </a:rPr>
              <a:t>"density"</a:t>
            </a:r>
            <a:r>
              <a:rPr dirty="0">
                <a:latin typeface="Courier"/>
              </a:rPr>
              <a:t>) </a:t>
            </a:r>
            <a:r>
              <a:rPr dirty="0">
                <a:solidFill>
                  <a:srgbClr val="4070A0"/>
                </a:solidFill>
                <a:latin typeface="Courier"/>
              </a:rPr>
              <a:t>+</a:t>
            </a:r>
            <a:r>
              <a:rPr dirty="0">
                <a:latin typeface="Courier"/>
              </a:rPr>
              <a:t> </a:t>
            </a:r>
            <a:r>
              <a:rPr dirty="0" err="1">
                <a:solidFill>
                  <a:srgbClr val="06287E"/>
                </a:solidFill>
                <a:latin typeface="Courier"/>
              </a:rPr>
              <a:t>ggtitle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70A0"/>
                </a:solidFill>
                <a:latin typeface="Courier"/>
              </a:rPr>
              <a:t>"Exponential distributions"</a:t>
            </a:r>
            <a:r>
              <a:rPr dirty="0">
                <a:latin typeface="Courier"/>
              </a:rPr>
              <a:t>) </a:t>
            </a:r>
            <a:r>
              <a:rPr dirty="0">
                <a:solidFill>
                  <a:srgbClr val="4070A0"/>
                </a:solidFill>
                <a:latin typeface="Courier"/>
              </a:rPr>
              <a:t>+</a:t>
            </a:r>
            <a:r>
              <a:rPr dirty="0">
                <a:latin typeface="Courier"/>
              </a:rPr>
              <a:t> </a:t>
            </a:r>
            <a:br>
              <a:rPr dirty="0"/>
            </a:br>
            <a:r>
              <a:rPr dirty="0">
                <a:latin typeface="Courier"/>
              </a:rPr>
              <a:t>  </a:t>
            </a:r>
            <a:r>
              <a:rPr dirty="0">
                <a:solidFill>
                  <a:srgbClr val="06287E"/>
                </a:solidFill>
                <a:latin typeface="Courier"/>
              </a:rPr>
              <a:t>theme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7D9029"/>
                </a:solidFill>
                <a:latin typeface="Courier"/>
              </a:rPr>
              <a:t>text =</a:t>
            </a:r>
            <a:r>
              <a:rPr dirty="0">
                <a:latin typeface="Courier"/>
              </a:rPr>
              <a:t> </a:t>
            </a:r>
            <a:r>
              <a:rPr dirty="0" err="1">
                <a:solidFill>
                  <a:srgbClr val="06287E"/>
                </a:solidFill>
                <a:latin typeface="Courier"/>
              </a:rPr>
              <a:t>element_text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7D9029"/>
                </a:solidFill>
                <a:latin typeface="Courier"/>
              </a:rPr>
              <a:t>size=</a:t>
            </a:r>
            <a:r>
              <a:rPr dirty="0">
                <a:solidFill>
                  <a:srgbClr val="40A070"/>
                </a:solidFill>
                <a:latin typeface="Courier"/>
              </a:rPr>
              <a:t>20</a:t>
            </a:r>
            <a:r>
              <a:rPr dirty="0">
                <a:latin typeface="Courier"/>
              </a:rPr>
              <a:t>)) </a:t>
            </a:r>
            <a:endParaRPr lang="en-GB" dirty="0">
              <a:latin typeface="Courier"/>
            </a:endParaRPr>
          </a:p>
          <a:p>
            <a:pPr lvl="0" indent="0">
              <a:buNone/>
            </a:pPr>
            <a:endParaRPr dirty="0">
              <a:latin typeface="Courier"/>
            </a:endParaRPr>
          </a:p>
        </p:txBody>
      </p:sp>
      <p:pic>
        <p:nvPicPr>
          <p:cNvPr id="3" name="Picture 1" descr="MLW_KUHeS_RandStatistics_2026_Session3_files/figure-pptx/unnamed-chunk-13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407631" y="1696948"/>
            <a:ext cx="6172200" cy="3467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DD33D4-F2B4-4E27-98BD-BC9272834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5CB42-CF14-4293-8971-6DCD1AAE8BE7}" type="slidenum">
              <a:rPr lang="en-GB" smtClean="0"/>
              <a:t>58</a:t>
            </a:fld>
            <a:endParaRPr lang="en-GB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A89D5-560C-4369-A313-7C24EDF02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Common distributions: Gamma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BC91F-1C76-43AE-8B2A-956D48B768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14:m xmlns:a14="http://schemas.microsoft.com/office/drawing/2010/main">
              <m:oMath xmlns:m="http://schemas.openxmlformats.org/officeDocument/2006/math">
                <m:r>
                  <a:rPr>
                    <a:latin typeface="Cambria Math" panose="02040503050406030204" pitchFamily="18" charset="0"/>
                  </a:rPr>
                  <m:t>𝑋</m:t>
                </m:r>
                <m:r>
                  <a:rPr>
                    <a:latin typeface="Cambria Math" panose="02040503050406030204" pitchFamily="18" charset="0"/>
                  </a:rPr>
                  <m:t>∼</m:t>
                </m:r>
                <m:r>
                  <a:rPr>
                    <a:latin typeface="Cambria Math" panose="02040503050406030204" pitchFamily="18" charset="0"/>
                  </a:rPr>
                  <m:t>𝛤</m:t>
                </m:r>
                <m:d>
                  <m:dPr>
                    <m:ctrlPr>
                      <a:rPr i="1">
                        <a:latin typeface="Cambria Math" panose="02040503050406030204" pitchFamily="18" charset="0"/>
                      </a:rPr>
                    </m:ctrlPr>
                  </m:dPr>
                  <m:e>
                    <m:r>
                      <a:rPr>
                        <a:latin typeface="Cambria Math" panose="02040503050406030204" pitchFamily="18" charset="0"/>
                      </a:rPr>
                      <m:t>𝛼</m:t>
                    </m:r>
                    <m:r>
                      <a:rPr>
                        <a:latin typeface="Cambria Math" panose="02040503050406030204" pitchFamily="18" charset="0"/>
                      </a:rPr>
                      <m:t>,</m:t>
                    </m:r>
                    <m:r>
                      <a:rPr>
                        <a:latin typeface="Cambria Math" panose="02040503050406030204" pitchFamily="18" charset="0"/>
                      </a:rPr>
                      <m:t>𝛽</m:t>
                    </m:r>
                  </m:e>
                </m:d>
              </m:oMath>
            </a14:m>
            <a:r>
              <a:t> if</a:t>
            </a:r>
          </a:p>
          <a:p>
            <a:pPr marL="0" lvl="0" indent="0">
              <a:buNone/>
            </a:pPr>
            <a14:m xmlns:a14="http://schemas.microsoft.com/office/drawing/2010/main">
              <m:oMathPara xmlns:m="http://schemas.openxmlformats.org/officeDocument/2006/math">
                <m:oMathParaPr>
                  <m:jc m:val="center"/>
                </m:oMathParaPr>
                <m:oMath xmlns:m="http://schemas.openxmlformats.org/officeDocument/2006/math">
                  <m:r>
                    <a:rPr>
                      <a:latin typeface="Cambria Math" panose="02040503050406030204" pitchFamily="18" charset="0"/>
                    </a:rPr>
                    <m:t>𝑝</m:t>
                  </m:r>
                  <m:d>
                    <m:dPr>
                      <m:ctrlPr>
                        <a:rPr i="1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>
                          <a:latin typeface="Cambria Math" panose="02040503050406030204" pitchFamily="18" charset="0"/>
                        </a:rPr>
                        <m:t>𝑥</m:t>
                      </m:r>
                    </m:e>
                  </m:d>
                  <m:r>
                    <a:rPr>
                      <a:latin typeface="Cambria Math" panose="02040503050406030204" pitchFamily="18" charset="0"/>
                    </a:rPr>
                    <m:t>=</m:t>
                  </m:r>
                  <m:d>
                    <m:dPr>
                      <m:begChr m:val="{"/>
                      <m:endChr m:val=""/>
                      <m:ctrlPr>
                        <a:rPr i="1">
                          <a:latin typeface="Cambria Math" panose="02040503050406030204" pitchFamily="18" charset="0"/>
                        </a:rPr>
                      </m:ctrlPr>
                    </m:dPr>
                    <m:e>
                      <m:m>
                        <m:mPr>
                          <m:plcHide m:val="on"/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f>
                              <m:fPr>
                                <m:ctrlPr>
                                  <a:rPr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p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𝛤</m:t>
                                </m:r>
                                <m:d>
                                  <m:dPr>
                                    <m:ctrlPr>
                                      <a:rPr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</m:d>
                              </m:den>
                            </m:f>
                          </m:e>
                          <m:e>
                            <m:r>
                              <m:rPr>
                                <m:nor/>
                              </m:rPr>
                              <a:rPr/>
                              <m:t> </m:t>
                            </m:r>
                            <m:r>
                              <m:rPr>
                                <m:nor/>
                              </m:rPr>
                              <a:rPr/>
                              <m:t>if</m:t>
                            </m:r>
                            <m:r>
                              <m:rPr>
                                <m:nor/>
                              </m:rPr>
                              <a:rPr/>
                              <m:t> </m:t>
                            </m:r>
                            <m:r>
                              <a:rPr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>
                                <a:latin typeface="Cambria Math" panose="02040503050406030204" pitchFamily="18" charset="0"/>
                              </a:rPr>
                              <m:t>&gt;0</m:t>
                            </m:r>
                          </m:e>
                        </m:mr>
                        <m:mr>
                          <m:e>
                            <m:r>
                              <a:rPr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m:rPr>
                                <m:nor/>
                              </m:rPr>
                              <a:rPr/>
                              <m:t> </m:t>
                            </m:r>
                            <m:r>
                              <m:rPr>
                                <m:nor/>
                              </m:rPr>
                              <a:rPr/>
                              <m:t>otherwise</m:t>
                            </m:r>
                          </m:e>
                        </m:mr>
                      </m:m>
                    </m:e>
                  </m:d>
                </m:oMath>
              </m:oMathPara>
            </a14:m>
            <a:endParaRPr/>
          </a:p>
          <a:p>
            <a:pPr marL="0" lvl="0" indent="0">
              <a:buNone/>
            </a:pPr>
            <a:r>
              <a:t>where </a:t>
            </a:r>
            <a14:m xmlns:a14="http://schemas.microsoft.com/office/drawing/2010/main">
              <m:oMath xmlns:m="http://schemas.openxmlformats.org/officeDocument/2006/math">
                <m:r>
                  <a:rPr>
                    <a:latin typeface="Cambria Math" panose="02040503050406030204" pitchFamily="18" charset="0"/>
                  </a:rPr>
                  <m:t>𝛤</m:t>
                </m:r>
                <m:d>
                  <m:dPr>
                    <m:ctrlPr>
                      <a:rPr i="1">
                        <a:latin typeface="Cambria Math" panose="02040503050406030204" pitchFamily="18" charset="0"/>
                      </a:rPr>
                    </m:ctrlPr>
                  </m:dPr>
                  <m:e>
                    <m:r>
                      <a:rPr>
                        <a:latin typeface="Cambria Math" panose="02040503050406030204" pitchFamily="18" charset="0"/>
                      </a:rPr>
                      <m:t>𝛼</m:t>
                    </m:r>
                  </m:e>
                </m:d>
                <m:r>
                  <a:rPr>
                    <a:latin typeface="Cambria Math" panose="02040503050406030204" pitchFamily="18" charset="0"/>
                  </a:rPr>
                  <m:t>=</m:t>
                </m:r>
                <m:nary>
                  <m:naryPr>
                    <m:limLoc m:val="subSup"/>
                    <m:ctrlPr>
                      <a:rPr i="1">
                        <a:latin typeface="Cambria Math" panose="02040503050406030204" pitchFamily="18" charset="0"/>
                      </a:rPr>
                    </m:ctrlPr>
                  </m:naryPr>
                  <m:sub>
                    <m:r>
                      <a:rPr>
                        <a:latin typeface="Cambria Math" panose="02040503050406030204" pitchFamily="18" charset="0"/>
                      </a:rPr>
                      <m:t>0</m:t>
                    </m:r>
                  </m:sub>
                  <m:sup>
                    <m:r>
                      <a:rPr>
                        <a:latin typeface="Cambria Math" panose="02040503050406030204" pitchFamily="18" charset="0"/>
                      </a:rPr>
                      <m:t>∞</m:t>
                    </m:r>
                  </m:sup>
                  <m:e>
                    <m:sSup>
                      <m:sSup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e>
                </m:nary>
                <m:sSup>
                  <m:sSupPr>
                    <m:ctrlPr>
                      <a:rPr i="1">
                        <a:latin typeface="Cambria Math" panose="02040503050406030204" pitchFamily="18" charset="0"/>
                      </a:rPr>
                    </m:ctrlPr>
                  </m:sSupPr>
                  <m:e>
                    <m:r>
                      <a:rPr>
                        <a:latin typeface="Cambria Math" panose="02040503050406030204" pitchFamily="18" charset="0"/>
                      </a:rPr>
                      <m:t>𝑒</m:t>
                    </m:r>
                  </m:e>
                  <m:sup>
                    <m:r>
                      <a:rPr>
                        <a:latin typeface="Cambria Math" panose="02040503050406030204" pitchFamily="18" charset="0"/>
                      </a:rPr>
                      <m:t>−</m:t>
                    </m:r>
                    <m:r>
                      <a:rPr>
                        <a:latin typeface="Cambria Math" panose="02040503050406030204" pitchFamily="18" charset="0"/>
                      </a:rPr>
                      <m:t>𝑧</m:t>
                    </m:r>
                  </m:sup>
                </m:sSup>
                <m:r>
                  <a:rPr>
                    <a:latin typeface="Cambria Math" panose="02040503050406030204" pitchFamily="18" charset="0"/>
                  </a:rPr>
                  <m:t>𝑑𝑧</m:t>
                </m:r>
              </m:oMath>
            </a14:m>
            <a:r>
              <a:t> is the gamma function.</a:t>
            </a:r>
          </a:p>
          <a:p>
            <a:pPr marL="0" lvl="0" indent="0">
              <a:buNone/>
            </a:pPr>
            <a14:m xmlns:a14="http://schemas.microsoft.com/office/drawing/2010/main">
              <m:oMathPara xmlns:m="http://schemas.openxmlformats.org/officeDocument/2006/math">
                <m:oMathParaPr>
                  <m:jc m:val="center"/>
                </m:oMathParaPr>
                <m:oMath xmlns:m="http://schemas.openxmlformats.org/officeDocument/2006/math">
                  <m:r>
                    <a:rPr>
                      <a:latin typeface="Cambria Math" panose="02040503050406030204" pitchFamily="18" charset="0"/>
                    </a:rPr>
                    <m:t> </m:t>
                  </m:r>
                </m:oMath>
              </m:oMathPara>
            </a14:m>
            <a:endParaRPr/>
          </a:p>
          <a:p>
            <a:pPr marL="0" lvl="0" indent="0">
              <a:buNone/>
            </a:pPr>
            <a14:m xmlns:a14="http://schemas.microsoft.com/office/drawing/2010/main">
              <m:oMathPara xmlns:m="http://schemas.openxmlformats.org/officeDocument/2006/math">
                <m:oMathParaPr>
                  <m:jc m:val="center"/>
                </m:oMathParaPr>
                <m:oMath xmlns:m="http://schemas.openxmlformats.org/officeDocument/2006/math">
                  <m:r>
                    <a:rPr>
                      <a:latin typeface="Cambria Math" panose="02040503050406030204" pitchFamily="18" charset="0"/>
                    </a:rPr>
                    <m:t>𝐸</m:t>
                  </m:r>
                  <m:d>
                    <m:dPr>
                      <m:ctrlPr>
                        <a:rPr i="1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>
                          <a:latin typeface="Cambria Math" panose="02040503050406030204" pitchFamily="18" charset="0"/>
                        </a:rPr>
                        <m:t>𝑋</m:t>
                      </m:r>
                    </m:e>
                  </m:d>
                  <m:r>
                    <a:rPr>
                      <a:latin typeface="Cambria Math" panose="02040503050406030204" pitchFamily="18" charset="0"/>
                    </a:rPr>
                    <m:t>=</m:t>
                  </m:r>
                  <m:f>
                    <m:fPr>
                      <m:ctrlPr>
                        <a:rPr i="1">
                          <a:latin typeface="Cambria Math" panose="02040503050406030204" pitchFamily="18" charset="0"/>
                        </a:rPr>
                      </m:ctrlPr>
                    </m:fPr>
                    <m:num>
                      <m:r>
                        <a:rPr>
                          <a:latin typeface="Cambria Math" panose="02040503050406030204" pitchFamily="18" charset="0"/>
                        </a:rPr>
                        <m:t>𝛼</m:t>
                      </m:r>
                    </m:num>
                    <m:den>
                      <m:r>
                        <a:rPr>
                          <a:latin typeface="Cambria Math" panose="02040503050406030204" pitchFamily="18" charset="0"/>
                        </a:rPr>
                        <m:t>𝛽</m:t>
                      </m:r>
                    </m:den>
                  </m:f>
                  <m:r>
                    <a:rPr>
                      <a:latin typeface="Cambria Math" panose="02040503050406030204" pitchFamily="18" charset="0"/>
                    </a:rPr>
                    <m:t>, </m:t>
                  </m:r>
                  <m:r>
                    <a:rPr>
                      <a:latin typeface="Cambria Math" panose="02040503050406030204" pitchFamily="18" charset="0"/>
                    </a:rPr>
                    <m:t>𝑉𝑎𝑟</m:t>
                  </m:r>
                  <m:d>
                    <m:dPr>
                      <m:ctrlPr>
                        <a:rPr i="1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>
                          <a:latin typeface="Cambria Math" panose="02040503050406030204" pitchFamily="18" charset="0"/>
                        </a:rPr>
                        <m:t>𝑋</m:t>
                      </m:r>
                    </m:e>
                  </m:d>
                  <m:r>
                    <a:rPr>
                      <a:latin typeface="Cambria Math" panose="02040503050406030204" pitchFamily="18" charset="0"/>
                    </a:rPr>
                    <m:t>=</m:t>
                  </m:r>
                  <m:f>
                    <m:fPr>
                      <m:ctrlPr>
                        <a:rPr i="1">
                          <a:latin typeface="Cambria Math" panose="02040503050406030204" pitchFamily="18" charset="0"/>
                        </a:rPr>
                      </m:ctrlPr>
                    </m:fPr>
                    <m:num>
                      <m:r>
                        <a:rPr>
                          <a:latin typeface="Cambria Math" panose="02040503050406030204" pitchFamily="18" charset="0"/>
                        </a:rPr>
                        <m:t>𝛼</m:t>
                      </m:r>
                    </m:num>
                    <m:den>
                      <m:sSup>
                        <m:sSup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p>
                          <m:r>
                            <a:rPr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den>
                  </m:f>
                </m:oMath>
              </m:oMathPara>
            </a14:m>
            <a:endParaRPr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3F998A-2A5E-471F-9FEB-2559B0A7F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5CB42-CF14-4293-8971-6DCD1AAE8BE7}" type="slidenum">
              <a:rPr lang="en-GB" smtClean="0"/>
              <a:t>59</a:t>
            </a:fld>
            <a:endParaRPr lang="en-GB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511042-BDFA-4708-84AB-F848A1D5D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/>
          <a:lstStyle/>
          <a:p>
            <a:pPr marL="0" lvl="0" indent="0">
              <a:buNone/>
            </a:pPr>
            <a:r>
              <a:t>Probability theory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0AAC92-EEED-4232-ACDE-84003A647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5CB42-CF14-4293-8971-6DCD1AAE8BE7}" type="slidenum">
              <a:rPr lang="en-GB" smtClean="0"/>
              <a:t>6</a:t>
            </a:fld>
            <a:endParaRPr lang="en-GB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A89D5-560C-4369-A313-7C24EDF02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Common distributions: Gamma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BC91F-1C76-43AE-8B2A-956D48B768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b="1"/>
              <a:t>The exponential distribution arises as a sum of independent exponentially distributed random variables.</a:t>
            </a:r>
          </a:p>
          <a:p>
            <a:pPr marL="0" lvl="0" indent="0">
              <a:buNone/>
            </a:pPr>
            <a:r>
              <a:t>It is an important conjugate prior distribution in Bayesian statistics.</a:t>
            </a:r>
          </a:p>
          <a:p>
            <a:pPr marL="0" lvl="0" indent="0">
              <a:buNone/>
            </a:pPr>
            <a14:m xmlns:a14="http://schemas.microsoft.com/office/drawing/2010/main">
              <m:oMathPara xmlns:m="http://schemas.openxmlformats.org/officeDocument/2006/math">
                <m:oMathParaPr>
                  <m:jc m:val="center"/>
                </m:oMathParaPr>
                <m:oMath xmlns:m="http://schemas.openxmlformats.org/officeDocument/2006/math">
                  <m:r>
                    <a:rPr>
                      <a:latin typeface="Cambria Math" panose="02040503050406030204" pitchFamily="18" charset="0"/>
                    </a:rPr>
                    <m:t> </m:t>
                  </m:r>
                </m:oMath>
              </m:oMathPara>
            </a14:m>
            <a:endParaRPr/>
          </a:p>
          <a:p>
            <a:pPr marL="0" lvl="0" indent="0">
              <a:buNone/>
            </a:pPr>
            <a:r>
              <a:t>Example:</a:t>
            </a:r>
          </a:p>
          <a:p>
            <a:pPr marL="0" lvl="0" indent="0">
              <a:buNone/>
            </a:pPr>
            <a:r>
              <a:t>Inter-spike intervals in neuroscience.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3F998A-2A5E-471F-9FEB-2559B0A7F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5CB42-CF14-4293-8971-6DCD1AAE8BE7}" type="slidenum">
              <a:rPr lang="en-GB" smtClean="0"/>
              <a:t>60</a:t>
            </a:fld>
            <a:endParaRPr lang="en-GB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A89D5-560C-4369-A313-7C24EDF02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Common distributions: Gamma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BC91F-1C76-43AE-8B2A-956D48B768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t>In R:</a:t>
            </a:r>
          </a:p>
          <a:p>
            <a:pPr marL="0" lvl="0" indent="0">
              <a:buNone/>
            </a:pPr>
            <a14:m xmlns:a14="http://schemas.microsoft.com/office/drawing/2010/main">
              <m:oMathPara xmlns:m="http://schemas.openxmlformats.org/officeDocument/2006/math">
                <m:oMathParaPr>
                  <m:jc m:val="center"/>
                </m:oMathParaPr>
                <m:oMath xmlns:m="http://schemas.openxmlformats.org/officeDocument/2006/math">
                  <m:r>
                    <a:rPr>
                      <a:latin typeface="Cambria Math" panose="02040503050406030204" pitchFamily="18" charset="0"/>
                    </a:rPr>
                    <m:t> </m:t>
                  </m:r>
                </m:oMath>
              </m:oMathPara>
            </a14:m>
            <a:endParaRPr/>
          </a:p>
          <a:p>
            <a:pPr lvl="0"/>
            <a:r>
              <a:rPr>
                <a:latin typeface="Courier"/>
              </a:rPr>
              <a:t>rgamma(n,shape,rate)</a:t>
            </a:r>
            <a:r>
              <a:t> - to sample from this distribution</a:t>
            </a:r>
          </a:p>
          <a:p>
            <a:pPr lvl="0"/>
            <a:r>
              <a:rPr>
                <a:latin typeface="Courier"/>
              </a:rPr>
              <a:t>dgamma(x,shape,rate)</a:t>
            </a:r>
            <a:r>
              <a:t> - for the probability density function </a:t>
            </a:r>
            <a14:m xmlns:a14="http://schemas.microsoft.com/office/drawing/2010/main">
              <m:oMath xmlns:m="http://schemas.openxmlformats.org/officeDocument/2006/math">
                <m:r>
                  <a:rPr>
                    <a:latin typeface="Cambria Math" panose="02040503050406030204" pitchFamily="18" charset="0"/>
                  </a:rPr>
                  <m:t>𝑝</m:t>
                </m:r>
                <m:d>
                  <m:dPr>
                    <m:ctrlPr>
                      <a:rPr i="1">
                        <a:latin typeface="Cambria Math" panose="02040503050406030204" pitchFamily="18" charset="0"/>
                      </a:rPr>
                    </m:ctrlPr>
                  </m:dPr>
                  <m:e>
                    <m:r>
                      <a:rPr>
                        <a:latin typeface="Cambria Math" panose="02040503050406030204" pitchFamily="18" charset="0"/>
                      </a:rPr>
                      <m:t>𝑥</m:t>
                    </m:r>
                  </m:e>
                </m:d>
              </m:oMath>
            </a14:m>
            <a:endParaRPr/>
          </a:p>
          <a:p>
            <a:pPr lvl="0"/>
            <a:r>
              <a:rPr>
                <a:latin typeface="Courier"/>
              </a:rPr>
              <a:t>pgamma(q,shape,rate)</a:t>
            </a:r>
            <a:r>
              <a:t> - for the cumulative distribution function </a:t>
            </a:r>
            <a14:m xmlns:a14="http://schemas.microsoft.com/office/drawing/2010/main">
              <m:oMath xmlns:m="http://schemas.openxmlformats.org/officeDocument/2006/math">
                <m:r>
                  <a:rPr>
                    <a:latin typeface="Cambria Math" panose="02040503050406030204" pitchFamily="18" charset="0"/>
                  </a:rPr>
                  <m:t>𝑃</m:t>
                </m:r>
                <m:d>
                  <m:dPr>
                    <m:ctrlPr>
                      <a:rPr i="1">
                        <a:latin typeface="Cambria Math" panose="02040503050406030204" pitchFamily="18" charset="0"/>
                      </a:rPr>
                    </m:ctrlPr>
                  </m:dPr>
                  <m:e>
                    <m:r>
                      <a:rPr>
                        <a:latin typeface="Cambria Math" panose="02040503050406030204" pitchFamily="18" charset="0"/>
                      </a:rPr>
                      <m:t>𝑋</m:t>
                    </m:r>
                    <m:r>
                      <a:rPr>
                        <a:latin typeface="Cambria Math" panose="02040503050406030204" pitchFamily="18" charset="0"/>
                      </a:rPr>
                      <m:t>≤</m:t>
                    </m:r>
                    <m:r>
                      <a:rPr>
                        <a:latin typeface="Cambria Math" panose="02040503050406030204" pitchFamily="18" charset="0"/>
                      </a:rPr>
                      <m:t>𝑞</m:t>
                    </m:r>
                  </m:e>
                </m:d>
              </m:oMath>
            </a14:m>
            <a:endParaRPr/>
          </a:p>
          <a:p>
            <a:pPr lvl="0"/>
            <a:r>
              <a:rPr>
                <a:latin typeface="Courier"/>
              </a:rPr>
              <a:t>qgamma(p,shape,rate)</a:t>
            </a:r>
            <a:r>
              <a:t> - to calculate theoretical quantiles </a:t>
            </a:r>
            <a14:m xmlns:a14="http://schemas.microsoft.com/office/drawing/2010/main">
              <m:oMath xmlns:m="http://schemas.openxmlformats.org/officeDocument/2006/math">
                <m:r>
                  <a:rPr>
                    <a:latin typeface="Cambria Math" panose="02040503050406030204" pitchFamily="18" charset="0"/>
                  </a:rPr>
                  <m:t>𝑞</m:t>
                </m:r>
                <m:r>
                  <m:rPr>
                    <m:nor/>
                  </m:rPr>
                  <a:rPr/>
                  <m:t> </m:t>
                </m:r>
                <m:r>
                  <m:rPr>
                    <m:nor/>
                  </m:rPr>
                  <a:rPr/>
                  <m:t>so</m:t>
                </m:r>
                <m:r>
                  <m:rPr>
                    <m:nor/>
                  </m:rPr>
                  <a:rPr/>
                  <m:t> </m:t>
                </m:r>
                <m:r>
                  <m:rPr>
                    <m:nor/>
                  </m:rPr>
                  <a:rPr/>
                  <m:t>that</m:t>
                </m:r>
                <m:r>
                  <m:rPr>
                    <m:nor/>
                  </m:rPr>
                  <a:rPr/>
                  <m:t> </m:t>
                </m:r>
                <m:r>
                  <a:rPr>
                    <a:latin typeface="Cambria Math" panose="02040503050406030204" pitchFamily="18" charset="0"/>
                  </a:rPr>
                  <m:t>𝑃</m:t>
                </m:r>
                <m:d>
                  <m:dPr>
                    <m:ctrlPr>
                      <a:rPr i="1">
                        <a:latin typeface="Cambria Math" panose="02040503050406030204" pitchFamily="18" charset="0"/>
                      </a:rPr>
                    </m:ctrlPr>
                  </m:dPr>
                  <m:e>
                    <m:r>
                      <a:rPr>
                        <a:latin typeface="Cambria Math" panose="02040503050406030204" pitchFamily="18" charset="0"/>
                      </a:rPr>
                      <m:t>𝑋</m:t>
                    </m:r>
                    <m:r>
                      <a:rPr>
                        <a:latin typeface="Cambria Math" panose="02040503050406030204" pitchFamily="18" charset="0"/>
                      </a:rPr>
                      <m:t>≤</m:t>
                    </m:r>
                    <m:r>
                      <a:rPr>
                        <a:latin typeface="Cambria Math" panose="02040503050406030204" pitchFamily="18" charset="0"/>
                      </a:rPr>
                      <m:t>𝑞</m:t>
                    </m:r>
                  </m:e>
                </m:d>
                <m:r>
                  <a:rPr>
                    <a:latin typeface="Cambria Math" panose="02040503050406030204" pitchFamily="18" charset="0"/>
                  </a:rPr>
                  <m:t>=</m:t>
                </m:r>
                <m:r>
                  <a:rPr>
                    <a:latin typeface="Cambria Math" panose="02040503050406030204" pitchFamily="18" charset="0"/>
                  </a:rPr>
                  <m:t>𝑝</m:t>
                </m:r>
              </m:oMath>
            </a14:m>
            <a:endParaRPr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3F998A-2A5E-471F-9FEB-2559B0A7F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5CB42-CF14-4293-8971-6DCD1AAE8BE7}" type="slidenum">
              <a:rPr lang="en-GB" smtClean="0"/>
              <a:t>61</a:t>
            </a:fld>
            <a:endParaRPr lang="en-GB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A89D5-560C-4369-A313-7C24EDF02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Common distributions: Gamma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BC91F-1C76-43AE-8B2A-956D48B768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lvl="0" indent="0">
              <a:buNone/>
            </a:pPr>
            <a:br>
              <a:rPr dirty="0"/>
            </a:br>
            <a:r>
              <a:rPr dirty="0">
                <a:latin typeface="Courier"/>
              </a:rPr>
              <a:t>l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solidFill>
                  <a:srgbClr val="40A070"/>
                </a:solidFill>
                <a:latin typeface="Courier"/>
              </a:rPr>
              <a:t>1000</a:t>
            </a:r>
            <a:r>
              <a:rPr dirty="0">
                <a:latin typeface="Courier"/>
              </a:rPr>
              <a:t>; x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solidFill>
                  <a:srgbClr val="06287E"/>
                </a:solidFill>
                <a:latin typeface="Courier"/>
              </a:rPr>
              <a:t>seq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A070"/>
                </a:solidFill>
                <a:latin typeface="Courier"/>
              </a:rPr>
              <a:t>0</a:t>
            </a:r>
            <a:r>
              <a:rPr dirty="0">
                <a:latin typeface="Courier"/>
              </a:rPr>
              <a:t>,</a:t>
            </a:r>
            <a:r>
              <a:rPr dirty="0">
                <a:solidFill>
                  <a:srgbClr val="40A070"/>
                </a:solidFill>
                <a:latin typeface="Courier"/>
              </a:rPr>
              <a:t>20</a:t>
            </a:r>
            <a:r>
              <a:rPr dirty="0">
                <a:latin typeface="Courier"/>
              </a:rPr>
              <a:t>,</a:t>
            </a:r>
            <a:r>
              <a:rPr dirty="0">
                <a:solidFill>
                  <a:srgbClr val="7D9029"/>
                </a:solidFill>
                <a:latin typeface="Courier"/>
              </a:rPr>
              <a:t>length=</a:t>
            </a:r>
            <a:r>
              <a:rPr dirty="0">
                <a:latin typeface="Courier"/>
              </a:rPr>
              <a:t>l)</a:t>
            </a:r>
            <a:br>
              <a:rPr dirty="0"/>
            </a:br>
            <a:r>
              <a:rPr dirty="0">
                <a:latin typeface="Courier"/>
              </a:rPr>
              <a:t>p1x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 err="1">
                <a:solidFill>
                  <a:srgbClr val="06287E"/>
                </a:solidFill>
                <a:latin typeface="Courier"/>
              </a:rPr>
              <a:t>dgamma</a:t>
            </a:r>
            <a:r>
              <a:rPr dirty="0">
                <a:latin typeface="Courier"/>
              </a:rPr>
              <a:t>(</a:t>
            </a:r>
            <a:r>
              <a:rPr dirty="0" err="1">
                <a:latin typeface="Courier"/>
              </a:rPr>
              <a:t>x,</a:t>
            </a:r>
            <a:r>
              <a:rPr dirty="0" err="1">
                <a:solidFill>
                  <a:srgbClr val="7D9029"/>
                </a:solidFill>
                <a:latin typeface="Courier"/>
              </a:rPr>
              <a:t>shape</a:t>
            </a:r>
            <a:r>
              <a:rPr dirty="0">
                <a:solidFill>
                  <a:srgbClr val="7D9029"/>
                </a:solidFill>
                <a:latin typeface="Courier"/>
              </a:rPr>
              <a:t>=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latin typeface="Courier"/>
              </a:rPr>
              <a:t>,</a:t>
            </a:r>
            <a:r>
              <a:rPr dirty="0">
                <a:solidFill>
                  <a:srgbClr val="7D9029"/>
                </a:solidFill>
                <a:latin typeface="Courier"/>
              </a:rPr>
              <a:t>rate=</a:t>
            </a:r>
            <a:r>
              <a:rPr dirty="0">
                <a:solidFill>
                  <a:srgbClr val="40A070"/>
                </a:solidFill>
                <a:latin typeface="Courier"/>
              </a:rPr>
              <a:t>0.5</a:t>
            </a:r>
            <a:r>
              <a:rPr dirty="0">
                <a:latin typeface="Courier"/>
              </a:rPr>
              <a:t>); p2x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 err="1">
                <a:solidFill>
                  <a:srgbClr val="06287E"/>
                </a:solidFill>
                <a:latin typeface="Courier"/>
              </a:rPr>
              <a:t>dgamma</a:t>
            </a:r>
            <a:r>
              <a:rPr dirty="0">
                <a:latin typeface="Courier"/>
              </a:rPr>
              <a:t>(</a:t>
            </a:r>
            <a:r>
              <a:rPr dirty="0" err="1">
                <a:latin typeface="Courier"/>
              </a:rPr>
              <a:t>x,</a:t>
            </a:r>
            <a:r>
              <a:rPr dirty="0" err="1">
                <a:solidFill>
                  <a:srgbClr val="7D9029"/>
                </a:solidFill>
                <a:latin typeface="Courier"/>
              </a:rPr>
              <a:t>shape</a:t>
            </a:r>
            <a:r>
              <a:rPr dirty="0">
                <a:solidFill>
                  <a:srgbClr val="7D9029"/>
                </a:solidFill>
                <a:latin typeface="Courier"/>
              </a:rPr>
              <a:t>=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latin typeface="Courier"/>
              </a:rPr>
              <a:t>,</a:t>
            </a:r>
            <a:r>
              <a:rPr dirty="0">
                <a:solidFill>
                  <a:srgbClr val="7D9029"/>
                </a:solidFill>
                <a:latin typeface="Courier"/>
              </a:rPr>
              <a:t>rate=</a:t>
            </a:r>
            <a:r>
              <a:rPr dirty="0">
                <a:solidFill>
                  <a:srgbClr val="40A070"/>
                </a:solidFill>
                <a:latin typeface="Courier"/>
              </a:rPr>
              <a:t>2</a:t>
            </a:r>
            <a:r>
              <a:rPr dirty="0">
                <a:latin typeface="Courier"/>
              </a:rPr>
              <a:t>)</a:t>
            </a:r>
            <a:br>
              <a:rPr dirty="0"/>
            </a:br>
            <a:r>
              <a:rPr dirty="0">
                <a:latin typeface="Courier"/>
              </a:rPr>
              <a:t>p3x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 err="1">
                <a:solidFill>
                  <a:srgbClr val="06287E"/>
                </a:solidFill>
                <a:latin typeface="Courier"/>
              </a:rPr>
              <a:t>dgamma</a:t>
            </a:r>
            <a:r>
              <a:rPr dirty="0">
                <a:latin typeface="Courier"/>
              </a:rPr>
              <a:t>(</a:t>
            </a:r>
            <a:r>
              <a:rPr dirty="0" err="1">
                <a:latin typeface="Courier"/>
              </a:rPr>
              <a:t>x,</a:t>
            </a:r>
            <a:r>
              <a:rPr dirty="0" err="1">
                <a:solidFill>
                  <a:srgbClr val="7D9029"/>
                </a:solidFill>
                <a:latin typeface="Courier"/>
              </a:rPr>
              <a:t>shape</a:t>
            </a:r>
            <a:r>
              <a:rPr dirty="0">
                <a:solidFill>
                  <a:srgbClr val="7D9029"/>
                </a:solidFill>
                <a:latin typeface="Courier"/>
              </a:rPr>
              <a:t>=</a:t>
            </a:r>
            <a:r>
              <a:rPr dirty="0">
                <a:solidFill>
                  <a:srgbClr val="40A070"/>
                </a:solidFill>
                <a:latin typeface="Courier"/>
              </a:rPr>
              <a:t>0.5</a:t>
            </a:r>
            <a:r>
              <a:rPr dirty="0">
                <a:latin typeface="Courier"/>
              </a:rPr>
              <a:t>,</a:t>
            </a:r>
            <a:r>
              <a:rPr dirty="0">
                <a:solidFill>
                  <a:srgbClr val="7D9029"/>
                </a:solidFill>
                <a:latin typeface="Courier"/>
              </a:rPr>
              <a:t>rate=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latin typeface="Courier"/>
              </a:rPr>
              <a:t>); p4x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 err="1">
                <a:solidFill>
                  <a:srgbClr val="06287E"/>
                </a:solidFill>
                <a:latin typeface="Courier"/>
              </a:rPr>
              <a:t>dgamma</a:t>
            </a:r>
            <a:r>
              <a:rPr dirty="0">
                <a:latin typeface="Courier"/>
              </a:rPr>
              <a:t>(</a:t>
            </a:r>
            <a:r>
              <a:rPr dirty="0" err="1">
                <a:latin typeface="Courier"/>
              </a:rPr>
              <a:t>x,</a:t>
            </a:r>
            <a:r>
              <a:rPr dirty="0" err="1">
                <a:solidFill>
                  <a:srgbClr val="7D9029"/>
                </a:solidFill>
                <a:latin typeface="Courier"/>
              </a:rPr>
              <a:t>shape</a:t>
            </a:r>
            <a:r>
              <a:rPr dirty="0">
                <a:solidFill>
                  <a:srgbClr val="7D9029"/>
                </a:solidFill>
                <a:latin typeface="Courier"/>
              </a:rPr>
              <a:t>=</a:t>
            </a:r>
            <a:r>
              <a:rPr dirty="0">
                <a:solidFill>
                  <a:srgbClr val="40A070"/>
                </a:solidFill>
                <a:latin typeface="Courier"/>
              </a:rPr>
              <a:t>2</a:t>
            </a:r>
            <a:r>
              <a:rPr dirty="0">
                <a:latin typeface="Courier"/>
              </a:rPr>
              <a:t>,</a:t>
            </a:r>
            <a:r>
              <a:rPr dirty="0">
                <a:solidFill>
                  <a:srgbClr val="7D9029"/>
                </a:solidFill>
                <a:latin typeface="Courier"/>
              </a:rPr>
              <a:t>rate=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latin typeface="Courier"/>
              </a:rPr>
              <a:t>)</a:t>
            </a:r>
            <a:br>
              <a:rPr dirty="0"/>
            </a:br>
            <a:r>
              <a:rPr dirty="0">
                <a:latin typeface="Courier"/>
              </a:rPr>
              <a:t>p5x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 err="1">
                <a:solidFill>
                  <a:srgbClr val="06287E"/>
                </a:solidFill>
                <a:latin typeface="Courier"/>
              </a:rPr>
              <a:t>dgamma</a:t>
            </a:r>
            <a:r>
              <a:rPr dirty="0">
                <a:latin typeface="Courier"/>
              </a:rPr>
              <a:t>(</a:t>
            </a:r>
            <a:r>
              <a:rPr dirty="0" err="1">
                <a:latin typeface="Courier"/>
              </a:rPr>
              <a:t>x,</a:t>
            </a:r>
            <a:r>
              <a:rPr dirty="0" err="1">
                <a:solidFill>
                  <a:srgbClr val="7D9029"/>
                </a:solidFill>
                <a:latin typeface="Courier"/>
              </a:rPr>
              <a:t>shape</a:t>
            </a:r>
            <a:r>
              <a:rPr dirty="0">
                <a:solidFill>
                  <a:srgbClr val="7D9029"/>
                </a:solidFill>
                <a:latin typeface="Courier"/>
              </a:rPr>
              <a:t>=</a:t>
            </a:r>
            <a:r>
              <a:rPr dirty="0">
                <a:solidFill>
                  <a:srgbClr val="40A070"/>
                </a:solidFill>
                <a:latin typeface="Courier"/>
              </a:rPr>
              <a:t>4</a:t>
            </a:r>
            <a:r>
              <a:rPr dirty="0">
                <a:latin typeface="Courier"/>
              </a:rPr>
              <a:t>,</a:t>
            </a:r>
            <a:r>
              <a:rPr dirty="0">
                <a:solidFill>
                  <a:srgbClr val="7D9029"/>
                </a:solidFill>
                <a:latin typeface="Courier"/>
              </a:rPr>
              <a:t>rate=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latin typeface="Courier"/>
              </a:rPr>
              <a:t>); p6x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 err="1">
                <a:solidFill>
                  <a:srgbClr val="06287E"/>
                </a:solidFill>
                <a:latin typeface="Courier"/>
              </a:rPr>
              <a:t>dgamma</a:t>
            </a:r>
            <a:r>
              <a:rPr dirty="0">
                <a:latin typeface="Courier"/>
              </a:rPr>
              <a:t>(</a:t>
            </a:r>
            <a:r>
              <a:rPr dirty="0" err="1">
                <a:latin typeface="Courier"/>
              </a:rPr>
              <a:t>x,</a:t>
            </a:r>
            <a:r>
              <a:rPr dirty="0" err="1">
                <a:solidFill>
                  <a:srgbClr val="7D9029"/>
                </a:solidFill>
                <a:latin typeface="Courier"/>
              </a:rPr>
              <a:t>shape</a:t>
            </a:r>
            <a:r>
              <a:rPr dirty="0">
                <a:solidFill>
                  <a:srgbClr val="7D9029"/>
                </a:solidFill>
                <a:latin typeface="Courier"/>
              </a:rPr>
              <a:t>=</a:t>
            </a:r>
            <a:r>
              <a:rPr dirty="0">
                <a:solidFill>
                  <a:srgbClr val="40A070"/>
                </a:solidFill>
                <a:latin typeface="Courier"/>
              </a:rPr>
              <a:t>8</a:t>
            </a:r>
            <a:r>
              <a:rPr dirty="0">
                <a:latin typeface="Courier"/>
              </a:rPr>
              <a:t>,</a:t>
            </a:r>
            <a:r>
              <a:rPr dirty="0">
                <a:solidFill>
                  <a:srgbClr val="7D9029"/>
                </a:solidFill>
                <a:latin typeface="Courier"/>
              </a:rPr>
              <a:t>rate=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latin typeface="Courier"/>
              </a:rPr>
              <a:t>)</a:t>
            </a:r>
            <a:br>
              <a:rPr dirty="0"/>
            </a:br>
            <a:r>
              <a:rPr dirty="0" err="1">
                <a:latin typeface="Courier"/>
              </a:rPr>
              <a:t>xFull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solidFill>
                  <a:srgbClr val="06287E"/>
                </a:solidFill>
                <a:latin typeface="Courier"/>
              </a:rPr>
              <a:t>rep</a:t>
            </a:r>
            <a:r>
              <a:rPr dirty="0">
                <a:latin typeface="Courier"/>
              </a:rPr>
              <a:t>(x,</a:t>
            </a:r>
            <a:r>
              <a:rPr dirty="0">
                <a:solidFill>
                  <a:srgbClr val="40A070"/>
                </a:solidFill>
                <a:latin typeface="Courier"/>
              </a:rPr>
              <a:t>6</a:t>
            </a:r>
            <a:r>
              <a:rPr dirty="0">
                <a:latin typeface="Courier"/>
              </a:rPr>
              <a:t>); </a:t>
            </a:r>
            <a:r>
              <a:rPr dirty="0" err="1">
                <a:latin typeface="Courier"/>
              </a:rPr>
              <a:t>pFull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solidFill>
                  <a:srgbClr val="06287E"/>
                </a:solidFill>
                <a:latin typeface="Courier"/>
              </a:rPr>
              <a:t>c</a:t>
            </a:r>
            <a:r>
              <a:rPr dirty="0">
                <a:latin typeface="Courier"/>
              </a:rPr>
              <a:t>(p1x,p2x,p3x,p4x,p5x,p6x)</a:t>
            </a:r>
            <a:br>
              <a:rPr dirty="0"/>
            </a:br>
            <a:r>
              <a:rPr dirty="0">
                <a:latin typeface="Courier"/>
              </a:rPr>
              <a:t>pars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solidFill>
                  <a:srgbClr val="06287E"/>
                </a:solidFill>
                <a:latin typeface="Courier"/>
              </a:rPr>
              <a:t>factor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06287E"/>
                </a:solidFill>
                <a:latin typeface="Courier"/>
              </a:rPr>
              <a:t>c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06287E"/>
                </a:solidFill>
                <a:latin typeface="Courier"/>
              </a:rPr>
              <a:t>rep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latin typeface="Courier"/>
              </a:rPr>
              <a:t>,l),</a:t>
            </a:r>
            <a:r>
              <a:rPr dirty="0">
                <a:solidFill>
                  <a:srgbClr val="06287E"/>
                </a:solidFill>
                <a:latin typeface="Courier"/>
              </a:rPr>
              <a:t>rep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A070"/>
                </a:solidFill>
                <a:latin typeface="Courier"/>
              </a:rPr>
              <a:t>2</a:t>
            </a:r>
            <a:r>
              <a:rPr dirty="0">
                <a:latin typeface="Courier"/>
              </a:rPr>
              <a:t>,l),</a:t>
            </a:r>
            <a:r>
              <a:rPr dirty="0">
                <a:solidFill>
                  <a:srgbClr val="06287E"/>
                </a:solidFill>
                <a:latin typeface="Courier"/>
              </a:rPr>
              <a:t>rep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A070"/>
                </a:solidFill>
                <a:latin typeface="Courier"/>
              </a:rPr>
              <a:t>3</a:t>
            </a:r>
            <a:r>
              <a:rPr dirty="0">
                <a:latin typeface="Courier"/>
              </a:rPr>
              <a:t>,l),</a:t>
            </a:r>
            <a:r>
              <a:rPr dirty="0">
                <a:solidFill>
                  <a:srgbClr val="06287E"/>
                </a:solidFill>
                <a:latin typeface="Courier"/>
              </a:rPr>
              <a:t>rep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A070"/>
                </a:solidFill>
                <a:latin typeface="Courier"/>
              </a:rPr>
              <a:t>4</a:t>
            </a:r>
            <a:r>
              <a:rPr dirty="0">
                <a:latin typeface="Courier"/>
              </a:rPr>
              <a:t>,l),</a:t>
            </a:r>
            <a:r>
              <a:rPr dirty="0">
                <a:solidFill>
                  <a:srgbClr val="06287E"/>
                </a:solidFill>
                <a:latin typeface="Courier"/>
              </a:rPr>
              <a:t>rep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A070"/>
                </a:solidFill>
                <a:latin typeface="Courier"/>
              </a:rPr>
              <a:t>5</a:t>
            </a:r>
            <a:r>
              <a:rPr dirty="0">
                <a:latin typeface="Courier"/>
              </a:rPr>
              <a:t>,l),</a:t>
            </a:r>
            <a:r>
              <a:rPr dirty="0">
                <a:solidFill>
                  <a:srgbClr val="06287E"/>
                </a:solidFill>
                <a:latin typeface="Courier"/>
              </a:rPr>
              <a:t>rep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A070"/>
                </a:solidFill>
                <a:latin typeface="Courier"/>
              </a:rPr>
              <a:t>6</a:t>
            </a:r>
            <a:r>
              <a:rPr dirty="0">
                <a:latin typeface="Courier"/>
              </a:rPr>
              <a:t>,l)))</a:t>
            </a:r>
            <a:br>
              <a:rPr dirty="0"/>
            </a:br>
            <a:r>
              <a:rPr dirty="0" err="1">
                <a:latin typeface="Courier"/>
              </a:rPr>
              <a:t>df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 err="1">
                <a:solidFill>
                  <a:srgbClr val="06287E"/>
                </a:solidFill>
                <a:latin typeface="Courier"/>
              </a:rPr>
              <a:t>tibble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7D9029"/>
                </a:solidFill>
                <a:latin typeface="Courier"/>
              </a:rPr>
              <a:t>x=</a:t>
            </a:r>
            <a:r>
              <a:rPr dirty="0" err="1">
                <a:latin typeface="Courier"/>
              </a:rPr>
              <a:t>xFull,</a:t>
            </a:r>
            <a:r>
              <a:rPr dirty="0" err="1">
                <a:solidFill>
                  <a:srgbClr val="7D9029"/>
                </a:solidFill>
                <a:latin typeface="Courier"/>
              </a:rPr>
              <a:t>p</a:t>
            </a:r>
            <a:r>
              <a:rPr dirty="0">
                <a:solidFill>
                  <a:srgbClr val="7D9029"/>
                </a:solidFill>
                <a:latin typeface="Courier"/>
              </a:rPr>
              <a:t>=</a:t>
            </a:r>
            <a:r>
              <a:rPr dirty="0" err="1">
                <a:latin typeface="Courier"/>
              </a:rPr>
              <a:t>pFull,</a:t>
            </a:r>
            <a:r>
              <a:rPr dirty="0" err="1">
                <a:solidFill>
                  <a:srgbClr val="7D9029"/>
                </a:solidFill>
                <a:latin typeface="Courier"/>
              </a:rPr>
              <a:t>pars</a:t>
            </a:r>
            <a:r>
              <a:rPr dirty="0">
                <a:solidFill>
                  <a:srgbClr val="7D9029"/>
                </a:solidFill>
                <a:latin typeface="Courier"/>
              </a:rPr>
              <a:t>=</a:t>
            </a:r>
            <a:r>
              <a:rPr dirty="0">
                <a:latin typeface="Courier"/>
              </a:rPr>
              <a:t>pars)</a:t>
            </a:r>
            <a:br>
              <a:rPr dirty="0"/>
            </a:br>
            <a:br>
              <a:rPr dirty="0"/>
            </a:br>
            <a:r>
              <a:rPr dirty="0">
                <a:latin typeface="Courier"/>
              </a:rPr>
              <a:t>cols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solidFill>
                  <a:srgbClr val="06287E"/>
                </a:solidFill>
                <a:latin typeface="Courier"/>
              </a:rPr>
              <a:t>c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70A0"/>
                </a:solidFill>
                <a:latin typeface="Courier"/>
              </a:rPr>
              <a:t>"</a:t>
            </a:r>
            <a:r>
              <a:rPr dirty="0" err="1">
                <a:solidFill>
                  <a:srgbClr val="4070A0"/>
                </a:solidFill>
                <a:latin typeface="Courier"/>
              </a:rPr>
              <a:t>darkgrey</a:t>
            </a:r>
            <a:r>
              <a:rPr dirty="0">
                <a:solidFill>
                  <a:srgbClr val="4070A0"/>
                </a:solidFill>
                <a:latin typeface="Courier"/>
              </a:rPr>
              <a:t>"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70A0"/>
                </a:solidFill>
                <a:latin typeface="Courier"/>
              </a:rPr>
              <a:t>"</a:t>
            </a:r>
            <a:r>
              <a:rPr dirty="0" err="1">
                <a:solidFill>
                  <a:srgbClr val="4070A0"/>
                </a:solidFill>
                <a:latin typeface="Courier"/>
              </a:rPr>
              <a:t>steelblue</a:t>
            </a:r>
            <a:r>
              <a:rPr dirty="0">
                <a:solidFill>
                  <a:srgbClr val="4070A0"/>
                </a:solidFill>
                <a:latin typeface="Courier"/>
              </a:rPr>
              <a:t>"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70A0"/>
                </a:solidFill>
                <a:latin typeface="Courier"/>
              </a:rPr>
              <a:t>"salmon"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70A0"/>
                </a:solidFill>
                <a:latin typeface="Courier"/>
              </a:rPr>
              <a:t>"orange"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70A0"/>
                </a:solidFill>
                <a:latin typeface="Courier"/>
              </a:rPr>
              <a:t>"</a:t>
            </a:r>
            <a:r>
              <a:rPr dirty="0" err="1">
                <a:solidFill>
                  <a:srgbClr val="4070A0"/>
                </a:solidFill>
                <a:latin typeface="Courier"/>
              </a:rPr>
              <a:t>greenyellow</a:t>
            </a:r>
            <a:r>
              <a:rPr dirty="0">
                <a:solidFill>
                  <a:srgbClr val="4070A0"/>
                </a:solidFill>
                <a:latin typeface="Courier"/>
              </a:rPr>
              <a:t>"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70A0"/>
                </a:solidFill>
                <a:latin typeface="Courier"/>
              </a:rPr>
              <a:t>"</a:t>
            </a:r>
            <a:r>
              <a:rPr dirty="0" err="1">
                <a:solidFill>
                  <a:srgbClr val="4070A0"/>
                </a:solidFill>
                <a:latin typeface="Courier"/>
              </a:rPr>
              <a:t>mediumorchid</a:t>
            </a:r>
            <a:r>
              <a:rPr dirty="0">
                <a:solidFill>
                  <a:srgbClr val="4070A0"/>
                </a:solidFill>
                <a:latin typeface="Courier"/>
              </a:rPr>
              <a:t>"</a:t>
            </a:r>
            <a:r>
              <a:rPr dirty="0">
                <a:latin typeface="Courier"/>
              </a:rPr>
              <a:t>)</a:t>
            </a:r>
            <a:br>
              <a:rPr dirty="0"/>
            </a:br>
            <a:r>
              <a:rPr dirty="0">
                <a:latin typeface="Courier"/>
              </a:rPr>
              <a:t>labs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solidFill>
                  <a:srgbClr val="06287E"/>
                </a:solidFill>
                <a:latin typeface="Courier"/>
              </a:rPr>
              <a:t>c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06287E"/>
                </a:solidFill>
                <a:latin typeface="Courier"/>
              </a:rPr>
              <a:t>expression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06287E"/>
                </a:solidFill>
                <a:latin typeface="Courier"/>
              </a:rPr>
              <a:t>paste</a:t>
            </a:r>
            <a:r>
              <a:rPr dirty="0">
                <a:latin typeface="Courier"/>
              </a:rPr>
              <a:t>(</a:t>
            </a:r>
            <a:r>
              <a:rPr dirty="0" err="1">
                <a:solidFill>
                  <a:srgbClr val="7D9029"/>
                </a:solidFill>
                <a:latin typeface="Courier"/>
              </a:rPr>
              <a:t>sep</a:t>
            </a:r>
            <a:r>
              <a:rPr dirty="0">
                <a:solidFill>
                  <a:srgbClr val="7D9029"/>
                </a:solidFill>
                <a:latin typeface="Courier"/>
              </a:rPr>
              <a:t>=</a:t>
            </a:r>
            <a:r>
              <a:rPr dirty="0">
                <a:solidFill>
                  <a:srgbClr val="4070A0"/>
                </a:solidFill>
                <a:latin typeface="Courier"/>
              </a:rPr>
              <a:t>""</a:t>
            </a:r>
            <a:r>
              <a:rPr dirty="0">
                <a:latin typeface="Courier"/>
              </a:rPr>
              <a:t>,alpha,</a:t>
            </a:r>
            <a:r>
              <a:rPr dirty="0">
                <a:solidFill>
                  <a:srgbClr val="4070A0"/>
                </a:solidFill>
                <a:latin typeface="Courier"/>
              </a:rPr>
              <a:t>"=1, "</a:t>
            </a:r>
            <a:r>
              <a:rPr dirty="0">
                <a:latin typeface="Courier"/>
              </a:rPr>
              <a:t>,beta,</a:t>
            </a:r>
            <a:r>
              <a:rPr dirty="0">
                <a:solidFill>
                  <a:srgbClr val="4070A0"/>
                </a:solidFill>
                <a:latin typeface="Courier"/>
              </a:rPr>
              <a:t>"=0.5"</a:t>
            </a:r>
            <a:r>
              <a:rPr dirty="0">
                <a:latin typeface="Courier"/>
              </a:rPr>
              <a:t>)),</a:t>
            </a:r>
            <a:br>
              <a:rPr dirty="0"/>
            </a:br>
            <a:r>
              <a:rPr dirty="0">
                <a:latin typeface="Courier"/>
              </a:rPr>
              <a:t>        </a:t>
            </a:r>
            <a:r>
              <a:rPr dirty="0">
                <a:solidFill>
                  <a:srgbClr val="06287E"/>
                </a:solidFill>
                <a:latin typeface="Courier"/>
              </a:rPr>
              <a:t>expression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06287E"/>
                </a:solidFill>
                <a:latin typeface="Courier"/>
              </a:rPr>
              <a:t>paste</a:t>
            </a:r>
            <a:r>
              <a:rPr dirty="0">
                <a:latin typeface="Courier"/>
              </a:rPr>
              <a:t>(</a:t>
            </a:r>
            <a:r>
              <a:rPr dirty="0" err="1">
                <a:solidFill>
                  <a:srgbClr val="7D9029"/>
                </a:solidFill>
                <a:latin typeface="Courier"/>
              </a:rPr>
              <a:t>sep</a:t>
            </a:r>
            <a:r>
              <a:rPr dirty="0">
                <a:solidFill>
                  <a:srgbClr val="7D9029"/>
                </a:solidFill>
                <a:latin typeface="Courier"/>
              </a:rPr>
              <a:t>=</a:t>
            </a:r>
            <a:r>
              <a:rPr dirty="0">
                <a:solidFill>
                  <a:srgbClr val="4070A0"/>
                </a:solidFill>
                <a:latin typeface="Courier"/>
              </a:rPr>
              <a:t>""</a:t>
            </a:r>
            <a:r>
              <a:rPr dirty="0">
                <a:latin typeface="Courier"/>
              </a:rPr>
              <a:t>,alpha,</a:t>
            </a:r>
            <a:r>
              <a:rPr dirty="0">
                <a:solidFill>
                  <a:srgbClr val="4070A0"/>
                </a:solidFill>
                <a:latin typeface="Courier"/>
              </a:rPr>
              <a:t>"=1, "</a:t>
            </a:r>
            <a:r>
              <a:rPr dirty="0">
                <a:latin typeface="Courier"/>
              </a:rPr>
              <a:t>,beta,</a:t>
            </a:r>
            <a:r>
              <a:rPr dirty="0">
                <a:solidFill>
                  <a:srgbClr val="4070A0"/>
                </a:solidFill>
                <a:latin typeface="Courier"/>
              </a:rPr>
              <a:t>"=2"</a:t>
            </a:r>
            <a:r>
              <a:rPr dirty="0">
                <a:latin typeface="Courier"/>
              </a:rPr>
              <a:t>)),</a:t>
            </a:r>
            <a:br>
              <a:rPr dirty="0"/>
            </a:br>
            <a:r>
              <a:rPr dirty="0">
                <a:latin typeface="Courier"/>
              </a:rPr>
              <a:t>        </a:t>
            </a:r>
            <a:r>
              <a:rPr dirty="0">
                <a:solidFill>
                  <a:srgbClr val="06287E"/>
                </a:solidFill>
                <a:latin typeface="Courier"/>
              </a:rPr>
              <a:t>expression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06287E"/>
                </a:solidFill>
                <a:latin typeface="Courier"/>
              </a:rPr>
              <a:t>paste</a:t>
            </a:r>
            <a:r>
              <a:rPr dirty="0">
                <a:latin typeface="Courier"/>
              </a:rPr>
              <a:t>(</a:t>
            </a:r>
            <a:r>
              <a:rPr dirty="0" err="1">
                <a:solidFill>
                  <a:srgbClr val="7D9029"/>
                </a:solidFill>
                <a:latin typeface="Courier"/>
              </a:rPr>
              <a:t>sep</a:t>
            </a:r>
            <a:r>
              <a:rPr dirty="0">
                <a:solidFill>
                  <a:srgbClr val="7D9029"/>
                </a:solidFill>
                <a:latin typeface="Courier"/>
              </a:rPr>
              <a:t>=</a:t>
            </a:r>
            <a:r>
              <a:rPr dirty="0">
                <a:solidFill>
                  <a:srgbClr val="4070A0"/>
                </a:solidFill>
                <a:latin typeface="Courier"/>
              </a:rPr>
              <a:t>""</a:t>
            </a:r>
            <a:r>
              <a:rPr dirty="0">
                <a:latin typeface="Courier"/>
              </a:rPr>
              <a:t>,alpha,</a:t>
            </a:r>
            <a:r>
              <a:rPr dirty="0">
                <a:solidFill>
                  <a:srgbClr val="4070A0"/>
                </a:solidFill>
                <a:latin typeface="Courier"/>
              </a:rPr>
              <a:t>"=0.5, "</a:t>
            </a:r>
            <a:r>
              <a:rPr dirty="0">
                <a:latin typeface="Courier"/>
              </a:rPr>
              <a:t>,beta,</a:t>
            </a:r>
            <a:r>
              <a:rPr dirty="0">
                <a:solidFill>
                  <a:srgbClr val="4070A0"/>
                </a:solidFill>
                <a:latin typeface="Courier"/>
              </a:rPr>
              <a:t>"=0.5"</a:t>
            </a:r>
            <a:r>
              <a:rPr dirty="0">
                <a:latin typeface="Courier"/>
              </a:rPr>
              <a:t>)),</a:t>
            </a:r>
            <a:br>
              <a:rPr dirty="0"/>
            </a:br>
            <a:r>
              <a:rPr dirty="0">
                <a:latin typeface="Courier"/>
              </a:rPr>
              <a:t>        </a:t>
            </a:r>
            <a:r>
              <a:rPr dirty="0">
                <a:solidFill>
                  <a:srgbClr val="06287E"/>
                </a:solidFill>
                <a:latin typeface="Courier"/>
              </a:rPr>
              <a:t>expression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06287E"/>
                </a:solidFill>
                <a:latin typeface="Courier"/>
              </a:rPr>
              <a:t>paste</a:t>
            </a:r>
            <a:r>
              <a:rPr dirty="0">
                <a:latin typeface="Courier"/>
              </a:rPr>
              <a:t>(</a:t>
            </a:r>
            <a:r>
              <a:rPr dirty="0" err="1">
                <a:solidFill>
                  <a:srgbClr val="7D9029"/>
                </a:solidFill>
                <a:latin typeface="Courier"/>
              </a:rPr>
              <a:t>sep</a:t>
            </a:r>
            <a:r>
              <a:rPr dirty="0">
                <a:solidFill>
                  <a:srgbClr val="7D9029"/>
                </a:solidFill>
                <a:latin typeface="Courier"/>
              </a:rPr>
              <a:t>=</a:t>
            </a:r>
            <a:r>
              <a:rPr dirty="0">
                <a:solidFill>
                  <a:srgbClr val="4070A0"/>
                </a:solidFill>
                <a:latin typeface="Courier"/>
              </a:rPr>
              <a:t>""</a:t>
            </a:r>
            <a:r>
              <a:rPr dirty="0">
                <a:latin typeface="Courier"/>
              </a:rPr>
              <a:t>,alpha,</a:t>
            </a:r>
            <a:r>
              <a:rPr dirty="0">
                <a:solidFill>
                  <a:srgbClr val="4070A0"/>
                </a:solidFill>
                <a:latin typeface="Courier"/>
              </a:rPr>
              <a:t>"=2, "</a:t>
            </a:r>
            <a:r>
              <a:rPr dirty="0">
                <a:latin typeface="Courier"/>
              </a:rPr>
              <a:t>,beta,</a:t>
            </a:r>
            <a:r>
              <a:rPr dirty="0">
                <a:solidFill>
                  <a:srgbClr val="4070A0"/>
                </a:solidFill>
                <a:latin typeface="Courier"/>
              </a:rPr>
              <a:t>"=1"</a:t>
            </a:r>
            <a:r>
              <a:rPr dirty="0">
                <a:latin typeface="Courier"/>
              </a:rPr>
              <a:t>)),</a:t>
            </a:r>
            <a:br>
              <a:rPr dirty="0"/>
            </a:br>
            <a:r>
              <a:rPr dirty="0">
                <a:latin typeface="Courier"/>
              </a:rPr>
              <a:t>        </a:t>
            </a:r>
            <a:r>
              <a:rPr dirty="0">
                <a:solidFill>
                  <a:srgbClr val="06287E"/>
                </a:solidFill>
                <a:latin typeface="Courier"/>
              </a:rPr>
              <a:t>expression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06287E"/>
                </a:solidFill>
                <a:latin typeface="Courier"/>
              </a:rPr>
              <a:t>paste</a:t>
            </a:r>
            <a:r>
              <a:rPr dirty="0">
                <a:latin typeface="Courier"/>
              </a:rPr>
              <a:t>(</a:t>
            </a:r>
            <a:r>
              <a:rPr dirty="0" err="1">
                <a:solidFill>
                  <a:srgbClr val="7D9029"/>
                </a:solidFill>
                <a:latin typeface="Courier"/>
              </a:rPr>
              <a:t>sep</a:t>
            </a:r>
            <a:r>
              <a:rPr dirty="0">
                <a:solidFill>
                  <a:srgbClr val="7D9029"/>
                </a:solidFill>
                <a:latin typeface="Courier"/>
              </a:rPr>
              <a:t>=</a:t>
            </a:r>
            <a:r>
              <a:rPr dirty="0">
                <a:solidFill>
                  <a:srgbClr val="4070A0"/>
                </a:solidFill>
                <a:latin typeface="Courier"/>
              </a:rPr>
              <a:t>""</a:t>
            </a:r>
            <a:r>
              <a:rPr dirty="0">
                <a:latin typeface="Courier"/>
              </a:rPr>
              <a:t>,alpha,</a:t>
            </a:r>
            <a:r>
              <a:rPr dirty="0">
                <a:solidFill>
                  <a:srgbClr val="4070A0"/>
                </a:solidFill>
                <a:latin typeface="Courier"/>
              </a:rPr>
              <a:t>"=4, "</a:t>
            </a:r>
            <a:r>
              <a:rPr dirty="0">
                <a:latin typeface="Courier"/>
              </a:rPr>
              <a:t>,beta,</a:t>
            </a:r>
            <a:r>
              <a:rPr dirty="0">
                <a:solidFill>
                  <a:srgbClr val="4070A0"/>
                </a:solidFill>
                <a:latin typeface="Courier"/>
              </a:rPr>
              <a:t>"=1"</a:t>
            </a:r>
            <a:r>
              <a:rPr dirty="0">
                <a:latin typeface="Courier"/>
              </a:rPr>
              <a:t>)),</a:t>
            </a:r>
            <a:br>
              <a:rPr dirty="0"/>
            </a:br>
            <a:r>
              <a:rPr dirty="0">
                <a:latin typeface="Courier"/>
              </a:rPr>
              <a:t>        </a:t>
            </a:r>
            <a:r>
              <a:rPr dirty="0">
                <a:solidFill>
                  <a:srgbClr val="06287E"/>
                </a:solidFill>
                <a:latin typeface="Courier"/>
              </a:rPr>
              <a:t>expression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06287E"/>
                </a:solidFill>
                <a:latin typeface="Courier"/>
              </a:rPr>
              <a:t>paste</a:t>
            </a:r>
            <a:r>
              <a:rPr dirty="0">
                <a:latin typeface="Courier"/>
              </a:rPr>
              <a:t>(</a:t>
            </a:r>
            <a:r>
              <a:rPr dirty="0" err="1">
                <a:solidFill>
                  <a:srgbClr val="7D9029"/>
                </a:solidFill>
                <a:latin typeface="Courier"/>
              </a:rPr>
              <a:t>sep</a:t>
            </a:r>
            <a:r>
              <a:rPr dirty="0">
                <a:solidFill>
                  <a:srgbClr val="7D9029"/>
                </a:solidFill>
                <a:latin typeface="Courier"/>
              </a:rPr>
              <a:t>=</a:t>
            </a:r>
            <a:r>
              <a:rPr dirty="0">
                <a:solidFill>
                  <a:srgbClr val="4070A0"/>
                </a:solidFill>
                <a:latin typeface="Courier"/>
              </a:rPr>
              <a:t>""</a:t>
            </a:r>
            <a:r>
              <a:rPr dirty="0">
                <a:latin typeface="Courier"/>
              </a:rPr>
              <a:t>,alpha,</a:t>
            </a:r>
            <a:r>
              <a:rPr dirty="0">
                <a:solidFill>
                  <a:srgbClr val="4070A0"/>
                </a:solidFill>
                <a:latin typeface="Courier"/>
              </a:rPr>
              <a:t>"=8, "</a:t>
            </a:r>
            <a:r>
              <a:rPr dirty="0">
                <a:latin typeface="Courier"/>
              </a:rPr>
              <a:t>,beta,</a:t>
            </a:r>
            <a:r>
              <a:rPr dirty="0">
                <a:solidFill>
                  <a:srgbClr val="4070A0"/>
                </a:solidFill>
                <a:latin typeface="Courier"/>
              </a:rPr>
              <a:t>"=1"</a:t>
            </a:r>
            <a:r>
              <a:rPr dirty="0">
                <a:latin typeface="Courier"/>
              </a:rPr>
              <a:t>)))</a:t>
            </a:r>
            <a:endParaRPr lang="en-GB" dirty="0">
              <a:latin typeface="Courier"/>
            </a:endParaRPr>
          </a:p>
          <a:p>
            <a:pPr lvl="0" indent="0">
              <a:buNone/>
            </a:pPr>
            <a:endParaRPr dirty="0">
              <a:latin typeface="Courier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3F998A-2A5E-471F-9FEB-2559B0A7F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5CB42-CF14-4293-8971-6DCD1AAE8BE7}" type="slidenum">
              <a:rPr lang="en-GB" smtClean="0"/>
              <a:t>62</a:t>
            </a:fld>
            <a:endParaRPr lang="en-GB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C315F-F711-43BA-8C23-8D50769E3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6413767" cy="775699"/>
          </a:xfrm>
        </p:spPr>
        <p:txBody>
          <a:bodyPr/>
          <a:lstStyle/>
          <a:p>
            <a:pPr marL="0" lvl="0" indent="0">
              <a:buNone/>
            </a:pPr>
            <a:r>
              <a:rPr dirty="0"/>
              <a:t>Common distributions: Gamma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C278EB-CD3C-4569-8B41-D3DDD3B400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93160" y="1695237"/>
            <a:ext cx="4489806" cy="4541176"/>
          </a:xfrm>
        </p:spPr>
        <p:txBody>
          <a:bodyPr>
            <a:normAutofit/>
          </a:bodyPr>
          <a:lstStyle/>
          <a:p>
            <a:pPr lvl="0" indent="0">
              <a:buNone/>
            </a:pPr>
            <a:r>
              <a:rPr dirty="0" err="1">
                <a:solidFill>
                  <a:srgbClr val="06287E"/>
                </a:solidFill>
                <a:latin typeface="Courier"/>
              </a:rPr>
              <a:t>ggplot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7D9029"/>
                </a:solidFill>
                <a:latin typeface="Courier"/>
              </a:rPr>
              <a:t>data=</a:t>
            </a:r>
            <a:r>
              <a:rPr dirty="0" err="1">
                <a:latin typeface="Courier"/>
              </a:rPr>
              <a:t>df,</a:t>
            </a:r>
            <a:r>
              <a:rPr dirty="0" err="1">
                <a:solidFill>
                  <a:srgbClr val="7D9029"/>
                </a:solidFill>
                <a:latin typeface="Courier"/>
              </a:rPr>
              <a:t>mapping</a:t>
            </a:r>
            <a:r>
              <a:rPr dirty="0">
                <a:solidFill>
                  <a:srgbClr val="7D9029"/>
                </a:solidFill>
                <a:latin typeface="Courier"/>
              </a:rPr>
              <a:t>=</a:t>
            </a:r>
            <a:r>
              <a:rPr dirty="0" err="1">
                <a:solidFill>
                  <a:srgbClr val="06287E"/>
                </a:solidFill>
                <a:latin typeface="Courier"/>
              </a:rPr>
              <a:t>aes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7D9029"/>
                </a:solidFill>
                <a:latin typeface="Courier"/>
              </a:rPr>
              <a:t>x=</a:t>
            </a:r>
            <a:r>
              <a:rPr dirty="0" err="1">
                <a:latin typeface="Courier"/>
              </a:rPr>
              <a:t>x,</a:t>
            </a:r>
            <a:r>
              <a:rPr dirty="0" err="1">
                <a:solidFill>
                  <a:srgbClr val="7D9029"/>
                </a:solidFill>
                <a:latin typeface="Courier"/>
              </a:rPr>
              <a:t>y</a:t>
            </a:r>
            <a:r>
              <a:rPr dirty="0">
                <a:solidFill>
                  <a:srgbClr val="7D9029"/>
                </a:solidFill>
                <a:latin typeface="Courier"/>
              </a:rPr>
              <a:t>=</a:t>
            </a:r>
            <a:r>
              <a:rPr dirty="0" err="1">
                <a:latin typeface="Courier"/>
              </a:rPr>
              <a:t>p,</a:t>
            </a:r>
            <a:r>
              <a:rPr dirty="0" err="1">
                <a:solidFill>
                  <a:srgbClr val="7D9029"/>
                </a:solidFill>
                <a:latin typeface="Courier"/>
              </a:rPr>
              <a:t>colour</a:t>
            </a:r>
            <a:r>
              <a:rPr dirty="0">
                <a:solidFill>
                  <a:srgbClr val="7D9029"/>
                </a:solidFill>
                <a:latin typeface="Courier"/>
              </a:rPr>
              <a:t>=</a:t>
            </a:r>
            <a:r>
              <a:rPr dirty="0" err="1">
                <a:latin typeface="Courier"/>
              </a:rPr>
              <a:t>pars,</a:t>
            </a:r>
            <a:r>
              <a:rPr dirty="0" err="1">
                <a:solidFill>
                  <a:srgbClr val="7D9029"/>
                </a:solidFill>
                <a:latin typeface="Courier"/>
              </a:rPr>
              <a:t>fill</a:t>
            </a:r>
            <a:r>
              <a:rPr dirty="0">
                <a:solidFill>
                  <a:srgbClr val="7D9029"/>
                </a:solidFill>
                <a:latin typeface="Courier"/>
              </a:rPr>
              <a:t>=</a:t>
            </a:r>
            <a:r>
              <a:rPr dirty="0">
                <a:latin typeface="Courier"/>
              </a:rPr>
              <a:t>pars)) </a:t>
            </a:r>
            <a:r>
              <a:rPr dirty="0">
                <a:solidFill>
                  <a:srgbClr val="4070A0"/>
                </a:solidFill>
                <a:latin typeface="Courier"/>
              </a:rPr>
              <a:t>+</a:t>
            </a:r>
            <a:br>
              <a:rPr dirty="0"/>
            </a:br>
            <a:r>
              <a:rPr dirty="0">
                <a:latin typeface="Courier"/>
              </a:rPr>
              <a:t>  </a:t>
            </a:r>
            <a:r>
              <a:rPr dirty="0" err="1">
                <a:solidFill>
                  <a:srgbClr val="06287E"/>
                </a:solidFill>
                <a:latin typeface="Courier"/>
              </a:rPr>
              <a:t>geom_line</a:t>
            </a:r>
            <a:r>
              <a:rPr dirty="0">
                <a:latin typeface="Courier"/>
              </a:rPr>
              <a:t>(</a:t>
            </a:r>
            <a:r>
              <a:rPr dirty="0" err="1">
                <a:solidFill>
                  <a:srgbClr val="7D9029"/>
                </a:solidFill>
                <a:latin typeface="Courier"/>
              </a:rPr>
              <a:t>lwd</a:t>
            </a:r>
            <a:r>
              <a:rPr dirty="0">
                <a:solidFill>
                  <a:srgbClr val="7D9029"/>
                </a:solidFill>
                <a:latin typeface="Courier"/>
              </a:rPr>
              <a:t>=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latin typeface="Courier"/>
              </a:rPr>
              <a:t>,</a:t>
            </a:r>
            <a:r>
              <a:rPr dirty="0">
                <a:solidFill>
                  <a:srgbClr val="7D9029"/>
                </a:solidFill>
                <a:latin typeface="Courier"/>
              </a:rPr>
              <a:t>alpha=</a:t>
            </a:r>
            <a:r>
              <a:rPr dirty="0">
                <a:solidFill>
                  <a:srgbClr val="40A070"/>
                </a:solidFill>
                <a:latin typeface="Courier"/>
              </a:rPr>
              <a:t>0.75</a:t>
            </a:r>
            <a:r>
              <a:rPr dirty="0">
                <a:latin typeface="Courier"/>
              </a:rPr>
              <a:t>) </a:t>
            </a:r>
            <a:r>
              <a:rPr dirty="0">
                <a:solidFill>
                  <a:srgbClr val="4070A0"/>
                </a:solidFill>
                <a:latin typeface="Courier"/>
              </a:rPr>
              <a:t>+</a:t>
            </a:r>
            <a:br>
              <a:rPr dirty="0"/>
            </a:br>
            <a:r>
              <a:rPr dirty="0">
                <a:latin typeface="Courier"/>
              </a:rPr>
              <a:t>  </a:t>
            </a:r>
            <a:r>
              <a:rPr dirty="0" err="1">
                <a:solidFill>
                  <a:srgbClr val="06287E"/>
                </a:solidFill>
                <a:latin typeface="Courier"/>
              </a:rPr>
              <a:t>geom_area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7D9029"/>
                </a:solidFill>
                <a:latin typeface="Courier"/>
              </a:rPr>
              <a:t>alpha=</a:t>
            </a:r>
            <a:r>
              <a:rPr dirty="0">
                <a:solidFill>
                  <a:srgbClr val="40A070"/>
                </a:solidFill>
                <a:latin typeface="Courier"/>
              </a:rPr>
              <a:t>0.1</a:t>
            </a:r>
            <a:r>
              <a:rPr dirty="0">
                <a:latin typeface="Courier"/>
              </a:rPr>
              <a:t>,</a:t>
            </a:r>
            <a:r>
              <a:rPr dirty="0">
                <a:solidFill>
                  <a:srgbClr val="7D9029"/>
                </a:solidFill>
                <a:latin typeface="Courier"/>
              </a:rPr>
              <a:t>position=</a:t>
            </a:r>
            <a:r>
              <a:rPr dirty="0">
                <a:solidFill>
                  <a:srgbClr val="4070A0"/>
                </a:solidFill>
                <a:latin typeface="Courier"/>
              </a:rPr>
              <a:t>"dodge"</a:t>
            </a:r>
            <a:r>
              <a:rPr dirty="0">
                <a:latin typeface="Courier"/>
              </a:rPr>
              <a:t>) </a:t>
            </a:r>
            <a:r>
              <a:rPr dirty="0">
                <a:solidFill>
                  <a:srgbClr val="4070A0"/>
                </a:solidFill>
                <a:latin typeface="Courier"/>
              </a:rPr>
              <a:t>+</a:t>
            </a:r>
            <a:br>
              <a:rPr dirty="0"/>
            </a:br>
            <a:r>
              <a:rPr dirty="0">
                <a:latin typeface="Courier"/>
              </a:rPr>
              <a:t>  </a:t>
            </a:r>
            <a:r>
              <a:rPr dirty="0" err="1">
                <a:solidFill>
                  <a:srgbClr val="06287E"/>
                </a:solidFill>
                <a:latin typeface="Courier"/>
              </a:rPr>
              <a:t>scale_color_manual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7D9029"/>
                </a:solidFill>
                <a:latin typeface="Courier"/>
              </a:rPr>
              <a:t>values=</a:t>
            </a:r>
            <a:r>
              <a:rPr dirty="0">
                <a:latin typeface="Courier"/>
              </a:rPr>
              <a:t>cols) </a:t>
            </a:r>
            <a:r>
              <a:rPr dirty="0">
                <a:solidFill>
                  <a:srgbClr val="4070A0"/>
                </a:solidFill>
                <a:latin typeface="Courier"/>
              </a:rPr>
              <a:t>+</a:t>
            </a:r>
            <a:br>
              <a:rPr dirty="0"/>
            </a:br>
            <a:r>
              <a:rPr dirty="0">
                <a:latin typeface="Courier"/>
              </a:rPr>
              <a:t>  </a:t>
            </a:r>
            <a:r>
              <a:rPr dirty="0" err="1">
                <a:solidFill>
                  <a:srgbClr val="06287E"/>
                </a:solidFill>
                <a:latin typeface="Courier"/>
              </a:rPr>
              <a:t>scale_fill_manual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7D9029"/>
                </a:solidFill>
                <a:latin typeface="Courier"/>
              </a:rPr>
              <a:t>values=</a:t>
            </a:r>
            <a:r>
              <a:rPr dirty="0" err="1">
                <a:latin typeface="Courier"/>
              </a:rPr>
              <a:t>cols,</a:t>
            </a:r>
            <a:r>
              <a:rPr dirty="0" err="1">
                <a:solidFill>
                  <a:srgbClr val="7D9029"/>
                </a:solidFill>
                <a:latin typeface="Courier"/>
              </a:rPr>
              <a:t>labels</a:t>
            </a:r>
            <a:r>
              <a:rPr dirty="0">
                <a:solidFill>
                  <a:srgbClr val="7D9029"/>
                </a:solidFill>
                <a:latin typeface="Courier"/>
              </a:rPr>
              <a:t>=</a:t>
            </a:r>
            <a:r>
              <a:rPr dirty="0">
                <a:latin typeface="Courier"/>
              </a:rPr>
              <a:t>labs) </a:t>
            </a:r>
            <a:r>
              <a:rPr dirty="0">
                <a:solidFill>
                  <a:srgbClr val="4070A0"/>
                </a:solidFill>
                <a:latin typeface="Courier"/>
              </a:rPr>
              <a:t>+</a:t>
            </a:r>
            <a:br>
              <a:rPr dirty="0"/>
            </a:br>
            <a:r>
              <a:rPr dirty="0">
                <a:latin typeface="Courier"/>
              </a:rPr>
              <a:t>  </a:t>
            </a:r>
            <a:r>
              <a:rPr dirty="0">
                <a:solidFill>
                  <a:srgbClr val="06287E"/>
                </a:solidFill>
                <a:latin typeface="Courier"/>
              </a:rPr>
              <a:t>labs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7D9029"/>
                </a:solidFill>
                <a:latin typeface="Courier"/>
              </a:rPr>
              <a:t>fill=</a:t>
            </a:r>
            <a:r>
              <a:rPr dirty="0">
                <a:solidFill>
                  <a:srgbClr val="4070A0"/>
                </a:solidFill>
                <a:latin typeface="Courier"/>
              </a:rPr>
              <a:t>"parameters"</a:t>
            </a:r>
            <a:r>
              <a:rPr dirty="0">
                <a:latin typeface="Courier"/>
              </a:rPr>
              <a:t>) </a:t>
            </a:r>
            <a:r>
              <a:rPr dirty="0">
                <a:solidFill>
                  <a:srgbClr val="4070A0"/>
                </a:solidFill>
                <a:latin typeface="Courier"/>
              </a:rPr>
              <a:t>+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6287E"/>
                </a:solidFill>
                <a:latin typeface="Courier"/>
              </a:rPr>
              <a:t>guides</a:t>
            </a:r>
            <a:r>
              <a:rPr dirty="0">
                <a:latin typeface="Courier"/>
              </a:rPr>
              <a:t>(</a:t>
            </a:r>
            <a:r>
              <a:rPr dirty="0" err="1">
                <a:solidFill>
                  <a:srgbClr val="7D9029"/>
                </a:solidFill>
                <a:latin typeface="Courier"/>
              </a:rPr>
              <a:t>colour</a:t>
            </a:r>
            <a:r>
              <a:rPr dirty="0">
                <a:solidFill>
                  <a:srgbClr val="7D9029"/>
                </a:solidFill>
                <a:latin typeface="Courier"/>
              </a:rPr>
              <a:t>=</a:t>
            </a:r>
            <a:r>
              <a:rPr dirty="0">
                <a:latin typeface="Courier"/>
              </a:rPr>
              <a:t>F) </a:t>
            </a:r>
            <a:r>
              <a:rPr dirty="0">
                <a:solidFill>
                  <a:srgbClr val="4070A0"/>
                </a:solidFill>
                <a:latin typeface="Courier"/>
              </a:rPr>
              <a:t>+</a:t>
            </a:r>
            <a:br>
              <a:rPr dirty="0"/>
            </a:br>
            <a:r>
              <a:rPr dirty="0">
                <a:latin typeface="Courier"/>
              </a:rPr>
              <a:t>  </a:t>
            </a:r>
            <a:r>
              <a:rPr dirty="0" err="1">
                <a:solidFill>
                  <a:srgbClr val="06287E"/>
                </a:solidFill>
                <a:latin typeface="Courier"/>
              </a:rPr>
              <a:t>ylab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70A0"/>
                </a:solidFill>
                <a:latin typeface="Courier"/>
              </a:rPr>
              <a:t>"density"</a:t>
            </a:r>
            <a:r>
              <a:rPr dirty="0">
                <a:latin typeface="Courier"/>
              </a:rPr>
              <a:t>) </a:t>
            </a:r>
            <a:r>
              <a:rPr dirty="0">
                <a:solidFill>
                  <a:srgbClr val="4070A0"/>
                </a:solidFill>
                <a:latin typeface="Courier"/>
              </a:rPr>
              <a:t>+</a:t>
            </a:r>
            <a:r>
              <a:rPr dirty="0">
                <a:latin typeface="Courier"/>
              </a:rPr>
              <a:t> </a:t>
            </a:r>
            <a:r>
              <a:rPr dirty="0" err="1">
                <a:solidFill>
                  <a:srgbClr val="06287E"/>
                </a:solidFill>
                <a:latin typeface="Courier"/>
              </a:rPr>
              <a:t>ggtitle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70A0"/>
                </a:solidFill>
                <a:latin typeface="Courier"/>
              </a:rPr>
              <a:t>"Gamma distribution"</a:t>
            </a:r>
            <a:r>
              <a:rPr dirty="0">
                <a:latin typeface="Courier"/>
              </a:rPr>
              <a:t>) </a:t>
            </a:r>
            <a:r>
              <a:rPr dirty="0">
                <a:solidFill>
                  <a:srgbClr val="4070A0"/>
                </a:solidFill>
                <a:latin typeface="Courier"/>
              </a:rPr>
              <a:t>+</a:t>
            </a:r>
            <a:r>
              <a:rPr dirty="0">
                <a:latin typeface="Courier"/>
              </a:rPr>
              <a:t> </a:t>
            </a:r>
            <a:br>
              <a:rPr dirty="0"/>
            </a:br>
            <a:r>
              <a:rPr dirty="0">
                <a:latin typeface="Courier"/>
              </a:rPr>
              <a:t>  </a:t>
            </a:r>
            <a:r>
              <a:rPr dirty="0">
                <a:solidFill>
                  <a:srgbClr val="06287E"/>
                </a:solidFill>
                <a:latin typeface="Courier"/>
              </a:rPr>
              <a:t>theme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7D9029"/>
                </a:solidFill>
                <a:latin typeface="Courier"/>
              </a:rPr>
              <a:t>text =</a:t>
            </a:r>
            <a:r>
              <a:rPr dirty="0">
                <a:latin typeface="Courier"/>
              </a:rPr>
              <a:t> </a:t>
            </a:r>
            <a:r>
              <a:rPr dirty="0" err="1">
                <a:solidFill>
                  <a:srgbClr val="06287E"/>
                </a:solidFill>
                <a:latin typeface="Courier"/>
              </a:rPr>
              <a:t>element_text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7D9029"/>
                </a:solidFill>
                <a:latin typeface="Courier"/>
              </a:rPr>
              <a:t>size=</a:t>
            </a:r>
            <a:r>
              <a:rPr dirty="0">
                <a:solidFill>
                  <a:srgbClr val="40A070"/>
                </a:solidFill>
                <a:latin typeface="Courier"/>
              </a:rPr>
              <a:t>20</a:t>
            </a:r>
            <a:r>
              <a:rPr dirty="0">
                <a:latin typeface="Courier"/>
              </a:rPr>
              <a:t>)) </a:t>
            </a:r>
            <a:r>
              <a:rPr dirty="0">
                <a:solidFill>
                  <a:srgbClr val="4070A0"/>
                </a:solidFill>
                <a:latin typeface="Courier"/>
              </a:rPr>
              <a:t>+</a:t>
            </a:r>
            <a:br>
              <a:rPr dirty="0"/>
            </a:br>
            <a:r>
              <a:rPr dirty="0">
                <a:latin typeface="Courier"/>
              </a:rPr>
              <a:t>  </a:t>
            </a:r>
            <a:r>
              <a:rPr dirty="0" err="1">
                <a:solidFill>
                  <a:srgbClr val="06287E"/>
                </a:solidFill>
                <a:latin typeface="Courier"/>
              </a:rPr>
              <a:t>coord_cartesian</a:t>
            </a:r>
            <a:r>
              <a:rPr dirty="0">
                <a:latin typeface="Courier"/>
              </a:rPr>
              <a:t>(</a:t>
            </a:r>
            <a:r>
              <a:rPr dirty="0" err="1">
                <a:solidFill>
                  <a:srgbClr val="7D9029"/>
                </a:solidFill>
                <a:latin typeface="Courier"/>
              </a:rPr>
              <a:t>ylim</a:t>
            </a:r>
            <a:r>
              <a:rPr dirty="0">
                <a:solidFill>
                  <a:srgbClr val="7D9029"/>
                </a:solidFill>
                <a:latin typeface="Courier"/>
              </a:rPr>
              <a:t>=</a:t>
            </a:r>
            <a:r>
              <a:rPr dirty="0">
                <a:solidFill>
                  <a:srgbClr val="06287E"/>
                </a:solidFill>
                <a:latin typeface="Courier"/>
              </a:rPr>
              <a:t>c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A070"/>
                </a:solidFill>
                <a:latin typeface="Courier"/>
              </a:rPr>
              <a:t>0</a:t>
            </a:r>
            <a:r>
              <a:rPr dirty="0">
                <a:latin typeface="Courier"/>
              </a:rPr>
              <a:t>,</a:t>
            </a:r>
            <a:r>
              <a:rPr dirty="0">
                <a:solidFill>
                  <a:srgbClr val="40A070"/>
                </a:solidFill>
                <a:latin typeface="Courier"/>
              </a:rPr>
              <a:t>1.5</a:t>
            </a:r>
            <a:r>
              <a:rPr dirty="0">
                <a:latin typeface="Courier"/>
              </a:rPr>
              <a:t>))</a:t>
            </a:r>
            <a:endParaRPr lang="en-GB" dirty="0">
              <a:latin typeface="Courier"/>
            </a:endParaRPr>
          </a:p>
          <a:p>
            <a:pPr lvl="0" indent="0">
              <a:buNone/>
            </a:pPr>
            <a:endParaRPr dirty="0">
              <a:latin typeface="Courier"/>
            </a:endParaRPr>
          </a:p>
        </p:txBody>
      </p:sp>
      <p:pic>
        <p:nvPicPr>
          <p:cNvPr id="3" name="Picture 1" descr="MLW_KUHeS_RandStatistics_2026_Session3_files/figure-pptx/unnamed-chunk-15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417906" y="1696949"/>
            <a:ext cx="6172200" cy="3467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DD33D4-F2B4-4E27-98BD-BC9272834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5CB42-CF14-4293-8971-6DCD1AAE8BE7}" type="slidenum">
              <a:rPr lang="en-GB" smtClean="0"/>
              <a:t>63</a:t>
            </a:fld>
            <a:endParaRPr lang="en-GB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A89D5-560C-4369-A313-7C24EDF02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Common distributions: Beta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BC91F-1C76-43AE-8B2A-956D48B768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14:m xmlns:a14="http://schemas.microsoft.com/office/drawing/2010/main">
              <m:oMath xmlns:m="http://schemas.openxmlformats.org/officeDocument/2006/math">
                <m:r>
                  <a:rPr>
                    <a:latin typeface="Cambria Math" panose="02040503050406030204" pitchFamily="18" charset="0"/>
                  </a:rPr>
                  <m:t>𝑋</m:t>
                </m:r>
                <m:r>
                  <a:rPr>
                    <a:latin typeface="Cambria Math" panose="02040503050406030204" pitchFamily="18" charset="0"/>
                  </a:rPr>
                  <m:t>∼</m:t>
                </m:r>
                <m:r>
                  <a:rPr>
                    <a:latin typeface="Cambria Math" panose="02040503050406030204" pitchFamily="18" charset="0"/>
                  </a:rPr>
                  <m:t>𝛽</m:t>
                </m:r>
                <m:d>
                  <m:dPr>
                    <m:ctrlPr>
                      <a:rPr i="1">
                        <a:latin typeface="Cambria Math" panose="02040503050406030204" pitchFamily="18" charset="0"/>
                      </a:rPr>
                    </m:ctrlPr>
                  </m:dPr>
                  <m:e>
                    <m:r>
                      <a:rPr>
                        <a:latin typeface="Cambria Math" panose="02040503050406030204" pitchFamily="18" charset="0"/>
                      </a:rPr>
                      <m:t>𝛼</m:t>
                    </m:r>
                    <m:r>
                      <a:rPr>
                        <a:latin typeface="Cambria Math" panose="02040503050406030204" pitchFamily="18" charset="0"/>
                      </a:rPr>
                      <m:t>,</m:t>
                    </m:r>
                    <m:r>
                      <a:rPr>
                        <a:latin typeface="Cambria Math" panose="02040503050406030204" pitchFamily="18" charset="0"/>
                      </a:rPr>
                      <m:t>𝛽</m:t>
                    </m:r>
                  </m:e>
                </m:d>
              </m:oMath>
            </a14:m>
            <a:r>
              <a:t> if</a:t>
            </a:r>
          </a:p>
          <a:p>
            <a:pPr marL="0" lvl="0" indent="0">
              <a:buNone/>
            </a:pPr>
            <a14:m xmlns:a14="http://schemas.microsoft.com/office/drawing/2010/main">
              <m:oMathPara xmlns:m="http://schemas.openxmlformats.org/officeDocument/2006/math">
                <m:oMathParaPr>
                  <m:jc m:val="center"/>
                </m:oMathParaPr>
                <m:oMath xmlns:m="http://schemas.openxmlformats.org/officeDocument/2006/math">
                  <m:r>
                    <a:rPr>
                      <a:latin typeface="Cambria Math" panose="02040503050406030204" pitchFamily="18" charset="0"/>
                    </a:rPr>
                    <m:t>𝑝</m:t>
                  </m:r>
                  <m:d>
                    <m:dPr>
                      <m:ctrlPr>
                        <a:rPr i="1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>
                          <a:latin typeface="Cambria Math" panose="02040503050406030204" pitchFamily="18" charset="0"/>
                        </a:rPr>
                        <m:t>𝑥</m:t>
                      </m:r>
                    </m:e>
                  </m:d>
                  <m:r>
                    <a:rPr>
                      <a:latin typeface="Cambria Math" panose="02040503050406030204" pitchFamily="18" charset="0"/>
                    </a:rPr>
                    <m:t>=</m:t>
                  </m:r>
                  <m:d>
                    <m:dPr>
                      <m:begChr m:val="{"/>
                      <m:endChr m:val=""/>
                      <m:ctrlPr>
                        <a:rPr i="1">
                          <a:latin typeface="Cambria Math" panose="02040503050406030204" pitchFamily="18" charset="0"/>
                        </a:rPr>
                      </m:ctrlPr>
                    </m:dPr>
                    <m:e>
                      <m:m>
                        <m:mPr>
                          <m:plcHide m:val="on"/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f>
                              <m:fPr>
                                <m:ctrlPr>
                                  <a:rPr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>
                                            <a:latin typeface="Cambria Math" panose="02040503050406030204" pitchFamily="18" charset="0"/>
                                          </a:rPr>
                                          <m:t>1−</m:t>
                                        </m:r>
                                        <m:r>
                                          <a:rPr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  <m:d>
                                  <m:dPr>
                                    <m:ctrlPr>
                                      <a:rPr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</m:d>
                              </m:den>
                            </m:f>
                          </m:e>
                          <m:e>
                            <m:r>
                              <m:rPr>
                                <m:nor/>
                              </m:rPr>
                              <a:rPr/>
                              <m:t> </m:t>
                            </m:r>
                            <m:r>
                              <m:rPr>
                                <m:nor/>
                              </m:rPr>
                              <a:rPr/>
                              <m:t>if</m:t>
                            </m:r>
                            <m:r>
                              <m:rPr>
                                <m:nor/>
                              </m:rPr>
                              <a:rPr/>
                              <m:t> </m:t>
                            </m:r>
                            <m:r>
                              <a:rPr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>
                                <a:latin typeface="Cambria Math" panose="02040503050406030204" pitchFamily="18" charset="0"/>
                              </a:rPr>
                              <m:t>∈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0,1</m:t>
                                </m:r>
                              </m:e>
                            </m:d>
                          </m:e>
                        </m:mr>
                        <m:mr>
                          <m:e>
                            <m:r>
                              <a:rPr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m:rPr>
                                <m:nor/>
                              </m:rPr>
                              <a:rPr/>
                              <m:t> </m:t>
                            </m:r>
                            <m:r>
                              <m:rPr>
                                <m:nor/>
                              </m:rPr>
                              <a:rPr/>
                              <m:t>otherwise</m:t>
                            </m:r>
                          </m:e>
                        </m:mr>
                      </m:m>
                    </m:e>
                  </m:d>
                </m:oMath>
              </m:oMathPara>
            </a14:m>
            <a:endParaRPr/>
          </a:p>
          <a:p>
            <a:pPr marL="0" lvl="0" indent="0">
              <a:buNone/>
            </a:pPr>
            <a:r>
              <a:t>where </a:t>
            </a:r>
            <a14:m xmlns:a14="http://schemas.microsoft.com/office/drawing/2010/main">
              <m:oMath xmlns:m="http://schemas.openxmlformats.org/officeDocument/2006/math">
                <m:r>
                  <a:rPr>
                    <a:latin typeface="Cambria Math" panose="02040503050406030204" pitchFamily="18" charset="0"/>
                  </a:rPr>
                  <m:t>𝐵</m:t>
                </m:r>
                <m:d>
                  <m:dPr>
                    <m:ctrlPr>
                      <a:rPr i="1">
                        <a:latin typeface="Cambria Math" panose="02040503050406030204" pitchFamily="18" charset="0"/>
                      </a:rPr>
                    </m:ctrlPr>
                  </m:dPr>
                  <m:e>
                    <m:r>
                      <a:rPr>
                        <a:latin typeface="Cambria Math" panose="02040503050406030204" pitchFamily="18" charset="0"/>
                      </a:rPr>
                      <m:t>𝛼</m:t>
                    </m:r>
                    <m:r>
                      <a:rPr>
                        <a:latin typeface="Cambria Math" panose="02040503050406030204" pitchFamily="18" charset="0"/>
                      </a:rPr>
                      <m:t>,</m:t>
                    </m:r>
                    <m:r>
                      <a:rPr>
                        <a:latin typeface="Cambria Math" panose="02040503050406030204" pitchFamily="18" charset="0"/>
                      </a:rPr>
                      <m:t>𝛽</m:t>
                    </m:r>
                  </m:e>
                </m:d>
                <m:r>
                  <a:rPr>
                    <a:latin typeface="Cambria Math" panose="02040503050406030204" pitchFamily="18" charset="0"/>
                  </a:rPr>
                  <m:t>=</m:t>
                </m:r>
                <m:f>
                  <m:fPr>
                    <m:ctrlPr>
                      <a:rPr i="1">
                        <a:latin typeface="Cambria Math" panose="02040503050406030204" pitchFamily="18" charset="0"/>
                      </a:rPr>
                    </m:ctrlPr>
                  </m:fPr>
                  <m:num>
                    <m:r>
                      <a:rPr>
                        <a:latin typeface="Cambria Math" panose="02040503050406030204" pitchFamily="18" charset="0"/>
                      </a:rPr>
                      <m:t>𝛤</m:t>
                    </m:r>
                    <m:d>
                      <m:d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d>
                    <m:r>
                      <a:rPr>
                        <a:latin typeface="Cambria Math" panose="02040503050406030204" pitchFamily="18" charset="0"/>
                      </a:rPr>
                      <m:t>𝛤</m:t>
                    </m:r>
                    <m:d>
                      <m:d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</m:d>
                  </m:num>
                  <m:den>
                    <m:r>
                      <a:rPr>
                        <a:latin typeface="Cambria Math" panose="02040503050406030204" pitchFamily="18" charset="0"/>
                      </a:rPr>
                      <m:t>𝛤</m:t>
                    </m:r>
                    <m:d>
                      <m:d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</m:d>
                  </m:den>
                </m:f>
              </m:oMath>
            </a14:m>
            <a:endParaRPr/>
          </a:p>
          <a:p>
            <a:pPr marL="0" lvl="0" indent="0">
              <a:buNone/>
            </a:pPr>
            <a14:m xmlns:a14="http://schemas.microsoft.com/office/drawing/2010/main">
              <m:oMathPara xmlns:m="http://schemas.openxmlformats.org/officeDocument/2006/math">
                <m:oMathParaPr>
                  <m:jc m:val="center"/>
                </m:oMathParaPr>
                <m:oMath xmlns:m="http://schemas.openxmlformats.org/officeDocument/2006/math">
                  <m:r>
                    <a:rPr>
                      <a:latin typeface="Cambria Math" panose="02040503050406030204" pitchFamily="18" charset="0"/>
                    </a:rPr>
                    <m:t> </m:t>
                  </m:r>
                </m:oMath>
              </m:oMathPara>
            </a14:m>
            <a:endParaRPr/>
          </a:p>
          <a:p>
            <a:pPr marL="0" lvl="0" indent="0">
              <a:buNone/>
            </a:pPr>
            <a14:m xmlns:a14="http://schemas.microsoft.com/office/drawing/2010/main">
              <m:oMathPara xmlns:m="http://schemas.openxmlformats.org/officeDocument/2006/math">
                <m:oMathParaPr>
                  <m:jc m:val="center"/>
                </m:oMathParaPr>
                <m:oMath xmlns:m="http://schemas.openxmlformats.org/officeDocument/2006/math">
                  <m:r>
                    <a:rPr>
                      <a:latin typeface="Cambria Math" panose="02040503050406030204" pitchFamily="18" charset="0"/>
                    </a:rPr>
                    <m:t>𝐸</m:t>
                  </m:r>
                  <m:d>
                    <m:dPr>
                      <m:ctrlPr>
                        <a:rPr i="1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>
                          <a:latin typeface="Cambria Math" panose="02040503050406030204" pitchFamily="18" charset="0"/>
                        </a:rPr>
                        <m:t>𝑋</m:t>
                      </m:r>
                    </m:e>
                  </m:d>
                  <m:r>
                    <a:rPr>
                      <a:latin typeface="Cambria Math" panose="02040503050406030204" pitchFamily="18" charset="0"/>
                    </a:rPr>
                    <m:t>=</m:t>
                  </m:r>
                  <m:f>
                    <m:fPr>
                      <m:ctrlPr>
                        <a:rPr i="1">
                          <a:latin typeface="Cambria Math" panose="02040503050406030204" pitchFamily="18" charset="0"/>
                        </a:rPr>
                      </m:ctrlPr>
                    </m:fPr>
                    <m:num>
                      <m:r>
                        <a:rPr>
                          <a:latin typeface="Cambria Math" panose="02040503050406030204" pitchFamily="18" charset="0"/>
                        </a:rPr>
                        <m:t>𝛼</m:t>
                      </m:r>
                    </m:num>
                    <m:den>
                      <m:r>
                        <a:rPr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>
                          <a:latin typeface="Cambria Math" panose="02040503050406030204" pitchFamily="18" charset="0"/>
                        </a:rPr>
                        <m:t>+</m:t>
                      </m:r>
                      <m:r>
                        <a:rPr>
                          <a:latin typeface="Cambria Math" panose="02040503050406030204" pitchFamily="18" charset="0"/>
                        </a:rPr>
                        <m:t>𝛽</m:t>
                      </m:r>
                    </m:den>
                  </m:f>
                  <m:r>
                    <a:rPr>
                      <a:latin typeface="Cambria Math" panose="02040503050406030204" pitchFamily="18" charset="0"/>
                    </a:rPr>
                    <m:t>, </m:t>
                  </m:r>
                  <m:r>
                    <a:rPr>
                      <a:latin typeface="Cambria Math" panose="02040503050406030204" pitchFamily="18" charset="0"/>
                    </a:rPr>
                    <m:t>𝑉𝑎𝑟</m:t>
                  </m:r>
                  <m:d>
                    <m:dPr>
                      <m:ctrlPr>
                        <a:rPr i="1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>
                          <a:latin typeface="Cambria Math" panose="02040503050406030204" pitchFamily="18" charset="0"/>
                        </a:rPr>
                        <m:t>𝑋</m:t>
                      </m:r>
                    </m:e>
                  </m:d>
                  <m:r>
                    <a:rPr>
                      <a:latin typeface="Cambria Math" panose="02040503050406030204" pitchFamily="18" charset="0"/>
                    </a:rPr>
                    <m:t>=</m:t>
                  </m:r>
                  <m:f>
                    <m:fPr>
                      <m:ctrlPr>
                        <a:rPr i="1">
                          <a:latin typeface="Cambria Math" panose="02040503050406030204" pitchFamily="18" charset="0"/>
                        </a:rPr>
                      </m:ctrlPr>
                    </m:fPr>
                    <m:num>
                      <m:r>
                        <a:rPr>
                          <a:latin typeface="Cambria Math" panose="02040503050406030204" pitchFamily="18" charset="0"/>
                        </a:rPr>
                        <m:t>𝛼𝛽</m:t>
                      </m:r>
                    </m:num>
                    <m:den>
                      <m:sSup>
                        <m:sSup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d>
                        </m:e>
                        <m:sup>
                          <m:r>
                            <a:rPr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</m:den>
                  </m:f>
                </m:oMath>
              </m:oMathPara>
            </a14:m>
            <a:endParaRPr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3F998A-2A5E-471F-9FEB-2559B0A7F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5CB42-CF14-4293-8971-6DCD1AAE8BE7}" type="slidenum">
              <a:rPr lang="en-GB" smtClean="0"/>
              <a:t>64</a:t>
            </a:fld>
            <a:endParaRPr lang="en-GB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A89D5-560C-4369-A313-7C24EDF02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Common distributions: Beta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BC91F-1C76-43AE-8B2A-956D48B768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t>A flexible distribution useful to model continuous variables with support on an interval of finite length.</a:t>
            </a:r>
          </a:p>
          <a:p>
            <a:pPr marL="0" lvl="0" indent="0">
              <a:buNone/>
            </a:pPr>
            <a14:m xmlns:a14="http://schemas.microsoft.com/office/drawing/2010/main">
              <m:oMathPara xmlns:m="http://schemas.openxmlformats.org/officeDocument/2006/math">
                <m:oMathParaPr>
                  <m:jc m:val="center"/>
                </m:oMathParaPr>
                <m:oMath xmlns:m="http://schemas.openxmlformats.org/officeDocument/2006/math">
                  <m:r>
                    <a:rPr>
                      <a:latin typeface="Cambria Math" panose="02040503050406030204" pitchFamily="18" charset="0"/>
                    </a:rPr>
                    <m:t> </m:t>
                  </m:r>
                </m:oMath>
              </m:oMathPara>
            </a14:m>
            <a:endParaRPr/>
          </a:p>
          <a:p>
            <a:pPr marL="0" lvl="0" indent="0">
              <a:buNone/>
            </a:pPr>
            <a:r>
              <a:t>An important conjugate prior distribution in Bayesian statistics for a number of distributions involving probability parameters.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3F998A-2A5E-471F-9FEB-2559B0A7F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5CB42-CF14-4293-8971-6DCD1AAE8BE7}" type="slidenum">
              <a:rPr lang="en-GB" smtClean="0"/>
              <a:t>65</a:t>
            </a:fld>
            <a:endParaRPr lang="en-GB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A89D5-560C-4369-A313-7C24EDF02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Common distributions: Beta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BC91F-1C76-43AE-8B2A-956D48B768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t>In R:</a:t>
            </a:r>
          </a:p>
          <a:p>
            <a:pPr marL="0" lvl="0" indent="0">
              <a:buNone/>
            </a:pPr>
            <a14:m xmlns:a14="http://schemas.microsoft.com/office/drawing/2010/main">
              <m:oMathPara xmlns:m="http://schemas.openxmlformats.org/officeDocument/2006/math">
                <m:oMathParaPr>
                  <m:jc m:val="center"/>
                </m:oMathParaPr>
                <m:oMath xmlns:m="http://schemas.openxmlformats.org/officeDocument/2006/math">
                  <m:r>
                    <a:rPr>
                      <a:latin typeface="Cambria Math" panose="02040503050406030204" pitchFamily="18" charset="0"/>
                    </a:rPr>
                    <m:t> </m:t>
                  </m:r>
                </m:oMath>
              </m:oMathPara>
            </a14:m>
            <a:endParaRPr/>
          </a:p>
          <a:p>
            <a:pPr lvl="0"/>
            <a:r>
              <a:rPr>
                <a:latin typeface="Courier"/>
              </a:rPr>
              <a:t>rbeta(n,shape1,shape2)</a:t>
            </a:r>
            <a:r>
              <a:t> - to sample from this distribution</a:t>
            </a:r>
          </a:p>
          <a:p>
            <a:pPr lvl="0"/>
            <a:r>
              <a:rPr>
                <a:latin typeface="Courier"/>
              </a:rPr>
              <a:t>dbeta(x,shape1,shape2)</a:t>
            </a:r>
            <a:r>
              <a:t> - for the probability density function </a:t>
            </a:r>
            <a14:m xmlns:a14="http://schemas.microsoft.com/office/drawing/2010/main">
              <m:oMath xmlns:m="http://schemas.openxmlformats.org/officeDocument/2006/math">
                <m:r>
                  <a:rPr>
                    <a:latin typeface="Cambria Math" panose="02040503050406030204" pitchFamily="18" charset="0"/>
                  </a:rPr>
                  <m:t>𝑝</m:t>
                </m:r>
                <m:d>
                  <m:dPr>
                    <m:ctrlPr>
                      <a:rPr i="1">
                        <a:latin typeface="Cambria Math" panose="02040503050406030204" pitchFamily="18" charset="0"/>
                      </a:rPr>
                    </m:ctrlPr>
                  </m:dPr>
                  <m:e>
                    <m:r>
                      <a:rPr>
                        <a:latin typeface="Cambria Math" panose="02040503050406030204" pitchFamily="18" charset="0"/>
                      </a:rPr>
                      <m:t>𝑥</m:t>
                    </m:r>
                  </m:e>
                </m:d>
              </m:oMath>
            </a14:m>
            <a:endParaRPr/>
          </a:p>
          <a:p>
            <a:pPr lvl="0"/>
            <a:r>
              <a:rPr>
                <a:latin typeface="Courier"/>
              </a:rPr>
              <a:t>pbeta(q,shape1,shape2)</a:t>
            </a:r>
            <a:r>
              <a:t> - for the cumulative distribution function </a:t>
            </a:r>
            <a14:m xmlns:a14="http://schemas.microsoft.com/office/drawing/2010/main">
              <m:oMath xmlns:m="http://schemas.openxmlformats.org/officeDocument/2006/math">
                <m:r>
                  <a:rPr>
                    <a:latin typeface="Cambria Math" panose="02040503050406030204" pitchFamily="18" charset="0"/>
                  </a:rPr>
                  <m:t>𝑃</m:t>
                </m:r>
                <m:d>
                  <m:dPr>
                    <m:ctrlPr>
                      <a:rPr i="1">
                        <a:latin typeface="Cambria Math" panose="02040503050406030204" pitchFamily="18" charset="0"/>
                      </a:rPr>
                    </m:ctrlPr>
                  </m:dPr>
                  <m:e>
                    <m:r>
                      <a:rPr>
                        <a:latin typeface="Cambria Math" panose="02040503050406030204" pitchFamily="18" charset="0"/>
                      </a:rPr>
                      <m:t>𝑋</m:t>
                    </m:r>
                    <m:r>
                      <a:rPr>
                        <a:latin typeface="Cambria Math" panose="02040503050406030204" pitchFamily="18" charset="0"/>
                      </a:rPr>
                      <m:t>≤</m:t>
                    </m:r>
                    <m:r>
                      <a:rPr>
                        <a:latin typeface="Cambria Math" panose="02040503050406030204" pitchFamily="18" charset="0"/>
                      </a:rPr>
                      <m:t>𝑞</m:t>
                    </m:r>
                  </m:e>
                </m:d>
              </m:oMath>
            </a14:m>
            <a:endParaRPr/>
          </a:p>
          <a:p>
            <a:pPr lvl="0"/>
            <a:r>
              <a:rPr>
                <a:latin typeface="Courier"/>
              </a:rPr>
              <a:t>qbeta(p,shape1,shape2)</a:t>
            </a:r>
            <a:r>
              <a:t> - to calculate theoretical quantiles </a:t>
            </a:r>
            <a14:m xmlns:a14="http://schemas.microsoft.com/office/drawing/2010/main">
              <m:oMath xmlns:m="http://schemas.openxmlformats.org/officeDocument/2006/math">
                <m:r>
                  <a:rPr>
                    <a:latin typeface="Cambria Math" panose="02040503050406030204" pitchFamily="18" charset="0"/>
                  </a:rPr>
                  <m:t>𝑞</m:t>
                </m:r>
                <m:r>
                  <m:rPr>
                    <m:nor/>
                  </m:rPr>
                  <a:rPr/>
                  <m:t> </m:t>
                </m:r>
                <m:r>
                  <m:rPr>
                    <m:nor/>
                  </m:rPr>
                  <a:rPr/>
                  <m:t>so</m:t>
                </m:r>
                <m:r>
                  <m:rPr>
                    <m:nor/>
                  </m:rPr>
                  <a:rPr/>
                  <m:t> </m:t>
                </m:r>
                <m:r>
                  <m:rPr>
                    <m:nor/>
                  </m:rPr>
                  <a:rPr/>
                  <m:t>that</m:t>
                </m:r>
                <m:r>
                  <m:rPr>
                    <m:nor/>
                  </m:rPr>
                  <a:rPr/>
                  <m:t> </m:t>
                </m:r>
                <m:r>
                  <a:rPr>
                    <a:latin typeface="Cambria Math" panose="02040503050406030204" pitchFamily="18" charset="0"/>
                  </a:rPr>
                  <m:t>𝑃</m:t>
                </m:r>
                <m:d>
                  <m:dPr>
                    <m:ctrlPr>
                      <a:rPr i="1">
                        <a:latin typeface="Cambria Math" panose="02040503050406030204" pitchFamily="18" charset="0"/>
                      </a:rPr>
                    </m:ctrlPr>
                  </m:dPr>
                  <m:e>
                    <m:r>
                      <a:rPr>
                        <a:latin typeface="Cambria Math" panose="02040503050406030204" pitchFamily="18" charset="0"/>
                      </a:rPr>
                      <m:t>𝑋</m:t>
                    </m:r>
                    <m:r>
                      <a:rPr>
                        <a:latin typeface="Cambria Math" panose="02040503050406030204" pitchFamily="18" charset="0"/>
                      </a:rPr>
                      <m:t>≤</m:t>
                    </m:r>
                    <m:r>
                      <a:rPr>
                        <a:latin typeface="Cambria Math" panose="02040503050406030204" pitchFamily="18" charset="0"/>
                      </a:rPr>
                      <m:t>𝑞</m:t>
                    </m:r>
                  </m:e>
                </m:d>
                <m:r>
                  <a:rPr>
                    <a:latin typeface="Cambria Math" panose="02040503050406030204" pitchFamily="18" charset="0"/>
                  </a:rPr>
                  <m:t>=</m:t>
                </m:r>
                <m:r>
                  <a:rPr>
                    <a:latin typeface="Cambria Math" panose="02040503050406030204" pitchFamily="18" charset="0"/>
                  </a:rPr>
                  <m:t>𝑝</m:t>
                </m:r>
              </m:oMath>
            </a14:m>
            <a:endParaRPr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3F998A-2A5E-471F-9FEB-2559B0A7F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5CB42-CF14-4293-8971-6DCD1AAE8BE7}" type="slidenum">
              <a:rPr lang="en-GB" smtClean="0"/>
              <a:t>66</a:t>
            </a:fld>
            <a:endParaRPr lang="en-GB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A89D5-560C-4369-A313-7C24EDF02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Common distributions: Beta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BC91F-1C76-43AE-8B2A-956D48B768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lvl="0" indent="0">
              <a:buNone/>
            </a:pPr>
            <a:r>
              <a:rPr dirty="0">
                <a:latin typeface="Courier"/>
              </a:rPr>
              <a:t>l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solidFill>
                  <a:srgbClr val="40A070"/>
                </a:solidFill>
                <a:latin typeface="Courier"/>
              </a:rPr>
              <a:t>1000</a:t>
            </a:r>
            <a:r>
              <a:rPr dirty="0">
                <a:latin typeface="Courier"/>
              </a:rPr>
              <a:t>; x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solidFill>
                  <a:srgbClr val="06287E"/>
                </a:solidFill>
                <a:latin typeface="Courier"/>
              </a:rPr>
              <a:t>seq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A070"/>
                </a:solidFill>
                <a:latin typeface="Courier"/>
              </a:rPr>
              <a:t>0</a:t>
            </a:r>
            <a:r>
              <a:rPr dirty="0">
                <a:latin typeface="Courier"/>
              </a:rPr>
              <a:t>,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latin typeface="Courier"/>
              </a:rPr>
              <a:t>,</a:t>
            </a:r>
            <a:r>
              <a:rPr dirty="0">
                <a:solidFill>
                  <a:srgbClr val="7D9029"/>
                </a:solidFill>
                <a:latin typeface="Courier"/>
              </a:rPr>
              <a:t>length=</a:t>
            </a:r>
            <a:r>
              <a:rPr dirty="0">
                <a:latin typeface="Courier"/>
              </a:rPr>
              <a:t>l)</a:t>
            </a:r>
            <a:br>
              <a:rPr dirty="0"/>
            </a:br>
            <a:r>
              <a:rPr dirty="0">
                <a:latin typeface="Courier"/>
              </a:rPr>
              <a:t>p1x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 err="1">
                <a:solidFill>
                  <a:srgbClr val="06287E"/>
                </a:solidFill>
                <a:latin typeface="Courier"/>
              </a:rPr>
              <a:t>dbeta</a:t>
            </a:r>
            <a:r>
              <a:rPr dirty="0">
                <a:latin typeface="Courier"/>
              </a:rPr>
              <a:t>(x,</a:t>
            </a:r>
            <a:r>
              <a:rPr dirty="0">
                <a:solidFill>
                  <a:srgbClr val="7D9029"/>
                </a:solidFill>
                <a:latin typeface="Courier"/>
              </a:rPr>
              <a:t>shape1=</a:t>
            </a:r>
            <a:r>
              <a:rPr dirty="0">
                <a:solidFill>
                  <a:srgbClr val="40A070"/>
                </a:solidFill>
                <a:latin typeface="Courier"/>
              </a:rPr>
              <a:t>0.5</a:t>
            </a:r>
            <a:r>
              <a:rPr dirty="0">
                <a:latin typeface="Courier"/>
              </a:rPr>
              <a:t>,</a:t>
            </a:r>
            <a:r>
              <a:rPr dirty="0">
                <a:solidFill>
                  <a:srgbClr val="7D9029"/>
                </a:solidFill>
                <a:latin typeface="Courier"/>
              </a:rPr>
              <a:t>shape2=</a:t>
            </a:r>
            <a:r>
              <a:rPr dirty="0">
                <a:solidFill>
                  <a:srgbClr val="40A070"/>
                </a:solidFill>
                <a:latin typeface="Courier"/>
              </a:rPr>
              <a:t>0.5</a:t>
            </a:r>
            <a:r>
              <a:rPr dirty="0">
                <a:latin typeface="Courier"/>
              </a:rPr>
              <a:t>); p2x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 err="1">
                <a:solidFill>
                  <a:srgbClr val="06287E"/>
                </a:solidFill>
                <a:latin typeface="Courier"/>
              </a:rPr>
              <a:t>dbeta</a:t>
            </a:r>
            <a:r>
              <a:rPr dirty="0">
                <a:latin typeface="Courier"/>
              </a:rPr>
              <a:t>(x,</a:t>
            </a:r>
            <a:r>
              <a:rPr dirty="0">
                <a:solidFill>
                  <a:srgbClr val="7D9029"/>
                </a:solidFill>
                <a:latin typeface="Courier"/>
              </a:rPr>
              <a:t>shape1=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latin typeface="Courier"/>
              </a:rPr>
              <a:t>,</a:t>
            </a:r>
            <a:r>
              <a:rPr dirty="0">
                <a:solidFill>
                  <a:srgbClr val="7D9029"/>
                </a:solidFill>
                <a:latin typeface="Courier"/>
              </a:rPr>
              <a:t>shape2=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latin typeface="Courier"/>
              </a:rPr>
              <a:t>)</a:t>
            </a:r>
            <a:br>
              <a:rPr dirty="0"/>
            </a:br>
            <a:r>
              <a:rPr dirty="0">
                <a:latin typeface="Courier"/>
              </a:rPr>
              <a:t>p3x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 err="1">
                <a:solidFill>
                  <a:srgbClr val="06287E"/>
                </a:solidFill>
                <a:latin typeface="Courier"/>
              </a:rPr>
              <a:t>dbeta</a:t>
            </a:r>
            <a:r>
              <a:rPr dirty="0">
                <a:latin typeface="Courier"/>
              </a:rPr>
              <a:t>(x,</a:t>
            </a:r>
            <a:r>
              <a:rPr dirty="0">
                <a:solidFill>
                  <a:srgbClr val="7D9029"/>
                </a:solidFill>
                <a:latin typeface="Courier"/>
              </a:rPr>
              <a:t>shape1=</a:t>
            </a:r>
            <a:r>
              <a:rPr dirty="0">
                <a:solidFill>
                  <a:srgbClr val="40A070"/>
                </a:solidFill>
                <a:latin typeface="Courier"/>
              </a:rPr>
              <a:t>2</a:t>
            </a:r>
            <a:r>
              <a:rPr dirty="0">
                <a:latin typeface="Courier"/>
              </a:rPr>
              <a:t>,</a:t>
            </a:r>
            <a:r>
              <a:rPr dirty="0">
                <a:solidFill>
                  <a:srgbClr val="7D9029"/>
                </a:solidFill>
                <a:latin typeface="Courier"/>
              </a:rPr>
              <a:t>shape2=</a:t>
            </a:r>
            <a:r>
              <a:rPr dirty="0">
                <a:solidFill>
                  <a:srgbClr val="40A070"/>
                </a:solidFill>
                <a:latin typeface="Courier"/>
              </a:rPr>
              <a:t>2</a:t>
            </a:r>
            <a:r>
              <a:rPr dirty="0">
                <a:latin typeface="Courier"/>
              </a:rPr>
              <a:t>); p4x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 err="1">
                <a:solidFill>
                  <a:srgbClr val="06287E"/>
                </a:solidFill>
                <a:latin typeface="Courier"/>
              </a:rPr>
              <a:t>dbeta</a:t>
            </a:r>
            <a:r>
              <a:rPr dirty="0">
                <a:latin typeface="Courier"/>
              </a:rPr>
              <a:t>(x,</a:t>
            </a:r>
            <a:r>
              <a:rPr dirty="0">
                <a:solidFill>
                  <a:srgbClr val="7D9029"/>
                </a:solidFill>
                <a:latin typeface="Courier"/>
              </a:rPr>
              <a:t>shape1=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latin typeface="Courier"/>
              </a:rPr>
              <a:t>,</a:t>
            </a:r>
            <a:r>
              <a:rPr dirty="0">
                <a:solidFill>
                  <a:srgbClr val="7D9029"/>
                </a:solidFill>
                <a:latin typeface="Courier"/>
              </a:rPr>
              <a:t>shape2=</a:t>
            </a:r>
            <a:r>
              <a:rPr dirty="0">
                <a:solidFill>
                  <a:srgbClr val="40A070"/>
                </a:solidFill>
                <a:latin typeface="Courier"/>
              </a:rPr>
              <a:t>3</a:t>
            </a:r>
            <a:r>
              <a:rPr dirty="0">
                <a:latin typeface="Courier"/>
              </a:rPr>
              <a:t>)</a:t>
            </a:r>
            <a:br>
              <a:rPr dirty="0"/>
            </a:br>
            <a:r>
              <a:rPr dirty="0">
                <a:latin typeface="Courier"/>
              </a:rPr>
              <a:t>p5x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 err="1">
                <a:solidFill>
                  <a:srgbClr val="06287E"/>
                </a:solidFill>
                <a:latin typeface="Courier"/>
              </a:rPr>
              <a:t>dbeta</a:t>
            </a:r>
            <a:r>
              <a:rPr dirty="0">
                <a:latin typeface="Courier"/>
              </a:rPr>
              <a:t>(x,</a:t>
            </a:r>
            <a:r>
              <a:rPr dirty="0">
                <a:solidFill>
                  <a:srgbClr val="7D9029"/>
                </a:solidFill>
                <a:latin typeface="Courier"/>
              </a:rPr>
              <a:t>shape1=</a:t>
            </a:r>
            <a:r>
              <a:rPr dirty="0">
                <a:solidFill>
                  <a:srgbClr val="40A070"/>
                </a:solidFill>
                <a:latin typeface="Courier"/>
              </a:rPr>
              <a:t>2</a:t>
            </a:r>
            <a:r>
              <a:rPr dirty="0">
                <a:latin typeface="Courier"/>
              </a:rPr>
              <a:t>,</a:t>
            </a:r>
            <a:r>
              <a:rPr dirty="0">
                <a:solidFill>
                  <a:srgbClr val="7D9029"/>
                </a:solidFill>
                <a:latin typeface="Courier"/>
              </a:rPr>
              <a:t>shape2=</a:t>
            </a:r>
            <a:r>
              <a:rPr dirty="0">
                <a:solidFill>
                  <a:srgbClr val="40A070"/>
                </a:solidFill>
                <a:latin typeface="Courier"/>
              </a:rPr>
              <a:t>5</a:t>
            </a:r>
            <a:r>
              <a:rPr dirty="0">
                <a:latin typeface="Courier"/>
              </a:rPr>
              <a:t>); p6x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 err="1">
                <a:solidFill>
                  <a:srgbClr val="06287E"/>
                </a:solidFill>
                <a:latin typeface="Courier"/>
              </a:rPr>
              <a:t>dbeta</a:t>
            </a:r>
            <a:r>
              <a:rPr dirty="0">
                <a:latin typeface="Courier"/>
              </a:rPr>
              <a:t>(x,</a:t>
            </a:r>
            <a:r>
              <a:rPr dirty="0">
                <a:solidFill>
                  <a:srgbClr val="7D9029"/>
                </a:solidFill>
                <a:latin typeface="Courier"/>
              </a:rPr>
              <a:t>shape1=</a:t>
            </a:r>
            <a:r>
              <a:rPr dirty="0">
                <a:solidFill>
                  <a:srgbClr val="40A070"/>
                </a:solidFill>
                <a:latin typeface="Courier"/>
              </a:rPr>
              <a:t>5</a:t>
            </a:r>
            <a:r>
              <a:rPr dirty="0">
                <a:latin typeface="Courier"/>
              </a:rPr>
              <a:t>,</a:t>
            </a:r>
            <a:r>
              <a:rPr dirty="0">
                <a:solidFill>
                  <a:srgbClr val="7D9029"/>
                </a:solidFill>
                <a:latin typeface="Courier"/>
              </a:rPr>
              <a:t>shape2=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latin typeface="Courier"/>
              </a:rPr>
              <a:t>)</a:t>
            </a:r>
            <a:br>
              <a:rPr dirty="0"/>
            </a:br>
            <a:r>
              <a:rPr dirty="0" err="1">
                <a:latin typeface="Courier"/>
              </a:rPr>
              <a:t>xFull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solidFill>
                  <a:srgbClr val="06287E"/>
                </a:solidFill>
                <a:latin typeface="Courier"/>
              </a:rPr>
              <a:t>rep</a:t>
            </a:r>
            <a:r>
              <a:rPr dirty="0">
                <a:latin typeface="Courier"/>
              </a:rPr>
              <a:t>(x,</a:t>
            </a:r>
            <a:r>
              <a:rPr dirty="0">
                <a:solidFill>
                  <a:srgbClr val="40A070"/>
                </a:solidFill>
                <a:latin typeface="Courier"/>
              </a:rPr>
              <a:t>6</a:t>
            </a:r>
            <a:r>
              <a:rPr dirty="0">
                <a:latin typeface="Courier"/>
              </a:rPr>
              <a:t>); </a:t>
            </a:r>
            <a:r>
              <a:rPr dirty="0" err="1">
                <a:latin typeface="Courier"/>
              </a:rPr>
              <a:t>pFull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solidFill>
                  <a:srgbClr val="06287E"/>
                </a:solidFill>
                <a:latin typeface="Courier"/>
              </a:rPr>
              <a:t>c</a:t>
            </a:r>
            <a:r>
              <a:rPr dirty="0">
                <a:latin typeface="Courier"/>
              </a:rPr>
              <a:t>(p1x,p2x,p3x,p4x,p5x,p6x)</a:t>
            </a:r>
            <a:br>
              <a:rPr dirty="0"/>
            </a:br>
            <a:r>
              <a:rPr dirty="0">
                <a:latin typeface="Courier"/>
              </a:rPr>
              <a:t>pars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solidFill>
                  <a:srgbClr val="06287E"/>
                </a:solidFill>
                <a:latin typeface="Courier"/>
              </a:rPr>
              <a:t>factor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06287E"/>
                </a:solidFill>
                <a:latin typeface="Courier"/>
              </a:rPr>
              <a:t>c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06287E"/>
                </a:solidFill>
                <a:latin typeface="Courier"/>
              </a:rPr>
              <a:t>rep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latin typeface="Courier"/>
              </a:rPr>
              <a:t>,l),</a:t>
            </a:r>
            <a:r>
              <a:rPr dirty="0">
                <a:solidFill>
                  <a:srgbClr val="06287E"/>
                </a:solidFill>
                <a:latin typeface="Courier"/>
              </a:rPr>
              <a:t>rep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A070"/>
                </a:solidFill>
                <a:latin typeface="Courier"/>
              </a:rPr>
              <a:t>2</a:t>
            </a:r>
            <a:r>
              <a:rPr dirty="0">
                <a:latin typeface="Courier"/>
              </a:rPr>
              <a:t>,l),</a:t>
            </a:r>
            <a:r>
              <a:rPr dirty="0">
                <a:solidFill>
                  <a:srgbClr val="06287E"/>
                </a:solidFill>
                <a:latin typeface="Courier"/>
              </a:rPr>
              <a:t>rep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A070"/>
                </a:solidFill>
                <a:latin typeface="Courier"/>
              </a:rPr>
              <a:t>3</a:t>
            </a:r>
            <a:r>
              <a:rPr dirty="0">
                <a:latin typeface="Courier"/>
              </a:rPr>
              <a:t>,l),</a:t>
            </a:r>
            <a:r>
              <a:rPr dirty="0">
                <a:solidFill>
                  <a:srgbClr val="06287E"/>
                </a:solidFill>
                <a:latin typeface="Courier"/>
              </a:rPr>
              <a:t>rep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A070"/>
                </a:solidFill>
                <a:latin typeface="Courier"/>
              </a:rPr>
              <a:t>4</a:t>
            </a:r>
            <a:r>
              <a:rPr dirty="0">
                <a:latin typeface="Courier"/>
              </a:rPr>
              <a:t>,l),</a:t>
            </a:r>
            <a:r>
              <a:rPr dirty="0">
                <a:solidFill>
                  <a:srgbClr val="06287E"/>
                </a:solidFill>
                <a:latin typeface="Courier"/>
              </a:rPr>
              <a:t>rep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A070"/>
                </a:solidFill>
                <a:latin typeface="Courier"/>
              </a:rPr>
              <a:t>5</a:t>
            </a:r>
            <a:r>
              <a:rPr dirty="0">
                <a:latin typeface="Courier"/>
              </a:rPr>
              <a:t>,l),</a:t>
            </a:r>
            <a:r>
              <a:rPr dirty="0">
                <a:solidFill>
                  <a:srgbClr val="06287E"/>
                </a:solidFill>
                <a:latin typeface="Courier"/>
              </a:rPr>
              <a:t>rep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A070"/>
                </a:solidFill>
                <a:latin typeface="Courier"/>
              </a:rPr>
              <a:t>6</a:t>
            </a:r>
            <a:r>
              <a:rPr dirty="0">
                <a:latin typeface="Courier"/>
              </a:rPr>
              <a:t>,l)))</a:t>
            </a:r>
            <a:br>
              <a:rPr dirty="0"/>
            </a:br>
            <a:r>
              <a:rPr dirty="0" err="1">
                <a:latin typeface="Courier"/>
              </a:rPr>
              <a:t>df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 err="1">
                <a:solidFill>
                  <a:srgbClr val="06287E"/>
                </a:solidFill>
                <a:latin typeface="Courier"/>
              </a:rPr>
              <a:t>tibble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7D9029"/>
                </a:solidFill>
                <a:latin typeface="Courier"/>
              </a:rPr>
              <a:t>x=</a:t>
            </a:r>
            <a:r>
              <a:rPr dirty="0" err="1">
                <a:latin typeface="Courier"/>
              </a:rPr>
              <a:t>xFull,</a:t>
            </a:r>
            <a:r>
              <a:rPr dirty="0" err="1">
                <a:solidFill>
                  <a:srgbClr val="7D9029"/>
                </a:solidFill>
                <a:latin typeface="Courier"/>
              </a:rPr>
              <a:t>p</a:t>
            </a:r>
            <a:r>
              <a:rPr dirty="0">
                <a:solidFill>
                  <a:srgbClr val="7D9029"/>
                </a:solidFill>
                <a:latin typeface="Courier"/>
              </a:rPr>
              <a:t>=</a:t>
            </a:r>
            <a:r>
              <a:rPr dirty="0" err="1">
                <a:latin typeface="Courier"/>
              </a:rPr>
              <a:t>pFull,</a:t>
            </a:r>
            <a:r>
              <a:rPr dirty="0" err="1">
                <a:solidFill>
                  <a:srgbClr val="7D9029"/>
                </a:solidFill>
                <a:latin typeface="Courier"/>
              </a:rPr>
              <a:t>pars</a:t>
            </a:r>
            <a:r>
              <a:rPr dirty="0">
                <a:solidFill>
                  <a:srgbClr val="7D9029"/>
                </a:solidFill>
                <a:latin typeface="Courier"/>
              </a:rPr>
              <a:t>=</a:t>
            </a:r>
            <a:r>
              <a:rPr dirty="0">
                <a:latin typeface="Courier"/>
              </a:rPr>
              <a:t>pars)</a:t>
            </a:r>
            <a:br>
              <a:rPr dirty="0"/>
            </a:br>
            <a:br>
              <a:rPr dirty="0"/>
            </a:br>
            <a:r>
              <a:rPr dirty="0">
                <a:latin typeface="Courier"/>
              </a:rPr>
              <a:t>cols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solidFill>
                  <a:srgbClr val="06287E"/>
                </a:solidFill>
                <a:latin typeface="Courier"/>
              </a:rPr>
              <a:t>c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70A0"/>
                </a:solidFill>
                <a:latin typeface="Courier"/>
              </a:rPr>
              <a:t>"</a:t>
            </a:r>
            <a:r>
              <a:rPr dirty="0" err="1">
                <a:solidFill>
                  <a:srgbClr val="4070A0"/>
                </a:solidFill>
                <a:latin typeface="Courier"/>
              </a:rPr>
              <a:t>darkgrey</a:t>
            </a:r>
            <a:r>
              <a:rPr dirty="0">
                <a:solidFill>
                  <a:srgbClr val="4070A0"/>
                </a:solidFill>
                <a:latin typeface="Courier"/>
              </a:rPr>
              <a:t>"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70A0"/>
                </a:solidFill>
                <a:latin typeface="Courier"/>
              </a:rPr>
              <a:t>"</a:t>
            </a:r>
            <a:r>
              <a:rPr dirty="0" err="1">
                <a:solidFill>
                  <a:srgbClr val="4070A0"/>
                </a:solidFill>
                <a:latin typeface="Courier"/>
              </a:rPr>
              <a:t>steelblue</a:t>
            </a:r>
            <a:r>
              <a:rPr dirty="0">
                <a:solidFill>
                  <a:srgbClr val="4070A0"/>
                </a:solidFill>
                <a:latin typeface="Courier"/>
              </a:rPr>
              <a:t>"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70A0"/>
                </a:solidFill>
                <a:latin typeface="Courier"/>
              </a:rPr>
              <a:t>"salmon"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70A0"/>
                </a:solidFill>
                <a:latin typeface="Courier"/>
              </a:rPr>
              <a:t>"orange"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70A0"/>
                </a:solidFill>
                <a:latin typeface="Courier"/>
              </a:rPr>
              <a:t>"</a:t>
            </a:r>
            <a:r>
              <a:rPr dirty="0" err="1">
                <a:solidFill>
                  <a:srgbClr val="4070A0"/>
                </a:solidFill>
                <a:latin typeface="Courier"/>
              </a:rPr>
              <a:t>greenyellow</a:t>
            </a:r>
            <a:r>
              <a:rPr dirty="0">
                <a:solidFill>
                  <a:srgbClr val="4070A0"/>
                </a:solidFill>
                <a:latin typeface="Courier"/>
              </a:rPr>
              <a:t>"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4070A0"/>
                </a:solidFill>
                <a:latin typeface="Courier"/>
              </a:rPr>
              <a:t>"</a:t>
            </a:r>
            <a:r>
              <a:rPr dirty="0" err="1">
                <a:solidFill>
                  <a:srgbClr val="4070A0"/>
                </a:solidFill>
                <a:latin typeface="Courier"/>
              </a:rPr>
              <a:t>mediumorchid</a:t>
            </a:r>
            <a:r>
              <a:rPr dirty="0">
                <a:solidFill>
                  <a:srgbClr val="4070A0"/>
                </a:solidFill>
                <a:latin typeface="Courier"/>
              </a:rPr>
              <a:t>"</a:t>
            </a:r>
            <a:r>
              <a:rPr dirty="0">
                <a:latin typeface="Courier"/>
              </a:rPr>
              <a:t>)</a:t>
            </a:r>
            <a:br>
              <a:rPr dirty="0"/>
            </a:br>
            <a:r>
              <a:rPr dirty="0">
                <a:latin typeface="Courier"/>
              </a:rPr>
              <a:t>labs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solidFill>
                  <a:srgbClr val="06287E"/>
                </a:solidFill>
                <a:latin typeface="Courier"/>
              </a:rPr>
              <a:t>c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06287E"/>
                </a:solidFill>
                <a:latin typeface="Courier"/>
              </a:rPr>
              <a:t>expression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06287E"/>
                </a:solidFill>
                <a:latin typeface="Courier"/>
              </a:rPr>
              <a:t>paste</a:t>
            </a:r>
            <a:r>
              <a:rPr dirty="0">
                <a:latin typeface="Courier"/>
              </a:rPr>
              <a:t>(</a:t>
            </a:r>
            <a:r>
              <a:rPr dirty="0" err="1">
                <a:solidFill>
                  <a:srgbClr val="7D9029"/>
                </a:solidFill>
                <a:latin typeface="Courier"/>
              </a:rPr>
              <a:t>sep</a:t>
            </a:r>
            <a:r>
              <a:rPr dirty="0">
                <a:solidFill>
                  <a:srgbClr val="7D9029"/>
                </a:solidFill>
                <a:latin typeface="Courier"/>
              </a:rPr>
              <a:t>=</a:t>
            </a:r>
            <a:r>
              <a:rPr dirty="0">
                <a:solidFill>
                  <a:srgbClr val="4070A0"/>
                </a:solidFill>
                <a:latin typeface="Courier"/>
              </a:rPr>
              <a:t>""</a:t>
            </a:r>
            <a:r>
              <a:rPr dirty="0">
                <a:latin typeface="Courier"/>
              </a:rPr>
              <a:t>,alpha,</a:t>
            </a:r>
            <a:r>
              <a:rPr dirty="0">
                <a:solidFill>
                  <a:srgbClr val="4070A0"/>
                </a:solidFill>
                <a:latin typeface="Courier"/>
              </a:rPr>
              <a:t>"=0.5, "</a:t>
            </a:r>
            <a:r>
              <a:rPr dirty="0">
                <a:latin typeface="Courier"/>
              </a:rPr>
              <a:t>,beta,</a:t>
            </a:r>
            <a:r>
              <a:rPr dirty="0">
                <a:solidFill>
                  <a:srgbClr val="4070A0"/>
                </a:solidFill>
                <a:latin typeface="Courier"/>
              </a:rPr>
              <a:t>"=0.5"</a:t>
            </a:r>
            <a:r>
              <a:rPr dirty="0">
                <a:latin typeface="Courier"/>
              </a:rPr>
              <a:t>)),</a:t>
            </a:r>
            <a:br>
              <a:rPr dirty="0"/>
            </a:br>
            <a:r>
              <a:rPr dirty="0">
                <a:latin typeface="Courier"/>
              </a:rPr>
              <a:t>        </a:t>
            </a:r>
            <a:r>
              <a:rPr dirty="0">
                <a:solidFill>
                  <a:srgbClr val="06287E"/>
                </a:solidFill>
                <a:latin typeface="Courier"/>
              </a:rPr>
              <a:t>expression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06287E"/>
                </a:solidFill>
                <a:latin typeface="Courier"/>
              </a:rPr>
              <a:t>paste</a:t>
            </a:r>
            <a:r>
              <a:rPr dirty="0">
                <a:latin typeface="Courier"/>
              </a:rPr>
              <a:t>(</a:t>
            </a:r>
            <a:r>
              <a:rPr dirty="0" err="1">
                <a:solidFill>
                  <a:srgbClr val="7D9029"/>
                </a:solidFill>
                <a:latin typeface="Courier"/>
              </a:rPr>
              <a:t>sep</a:t>
            </a:r>
            <a:r>
              <a:rPr dirty="0">
                <a:solidFill>
                  <a:srgbClr val="7D9029"/>
                </a:solidFill>
                <a:latin typeface="Courier"/>
              </a:rPr>
              <a:t>=</a:t>
            </a:r>
            <a:r>
              <a:rPr dirty="0">
                <a:solidFill>
                  <a:srgbClr val="4070A0"/>
                </a:solidFill>
                <a:latin typeface="Courier"/>
              </a:rPr>
              <a:t>""</a:t>
            </a:r>
            <a:r>
              <a:rPr dirty="0">
                <a:latin typeface="Courier"/>
              </a:rPr>
              <a:t>,alpha,</a:t>
            </a:r>
            <a:r>
              <a:rPr dirty="0">
                <a:solidFill>
                  <a:srgbClr val="4070A0"/>
                </a:solidFill>
                <a:latin typeface="Courier"/>
              </a:rPr>
              <a:t>"=1, "</a:t>
            </a:r>
            <a:r>
              <a:rPr dirty="0">
                <a:latin typeface="Courier"/>
              </a:rPr>
              <a:t>,beta,</a:t>
            </a:r>
            <a:r>
              <a:rPr dirty="0">
                <a:solidFill>
                  <a:srgbClr val="4070A0"/>
                </a:solidFill>
                <a:latin typeface="Courier"/>
              </a:rPr>
              <a:t>"=1"</a:t>
            </a:r>
            <a:r>
              <a:rPr dirty="0">
                <a:latin typeface="Courier"/>
              </a:rPr>
              <a:t>)),</a:t>
            </a:r>
            <a:br>
              <a:rPr dirty="0"/>
            </a:br>
            <a:r>
              <a:rPr dirty="0">
                <a:latin typeface="Courier"/>
              </a:rPr>
              <a:t>        </a:t>
            </a:r>
            <a:r>
              <a:rPr dirty="0">
                <a:solidFill>
                  <a:srgbClr val="06287E"/>
                </a:solidFill>
                <a:latin typeface="Courier"/>
              </a:rPr>
              <a:t>expression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06287E"/>
                </a:solidFill>
                <a:latin typeface="Courier"/>
              </a:rPr>
              <a:t>paste</a:t>
            </a:r>
            <a:r>
              <a:rPr dirty="0">
                <a:latin typeface="Courier"/>
              </a:rPr>
              <a:t>(</a:t>
            </a:r>
            <a:r>
              <a:rPr dirty="0" err="1">
                <a:solidFill>
                  <a:srgbClr val="7D9029"/>
                </a:solidFill>
                <a:latin typeface="Courier"/>
              </a:rPr>
              <a:t>sep</a:t>
            </a:r>
            <a:r>
              <a:rPr dirty="0">
                <a:solidFill>
                  <a:srgbClr val="7D9029"/>
                </a:solidFill>
                <a:latin typeface="Courier"/>
              </a:rPr>
              <a:t>=</a:t>
            </a:r>
            <a:r>
              <a:rPr dirty="0">
                <a:solidFill>
                  <a:srgbClr val="4070A0"/>
                </a:solidFill>
                <a:latin typeface="Courier"/>
              </a:rPr>
              <a:t>""</a:t>
            </a:r>
            <a:r>
              <a:rPr dirty="0">
                <a:latin typeface="Courier"/>
              </a:rPr>
              <a:t>,alpha,</a:t>
            </a:r>
            <a:r>
              <a:rPr dirty="0">
                <a:solidFill>
                  <a:srgbClr val="4070A0"/>
                </a:solidFill>
                <a:latin typeface="Courier"/>
              </a:rPr>
              <a:t>"=2, "</a:t>
            </a:r>
            <a:r>
              <a:rPr dirty="0">
                <a:latin typeface="Courier"/>
              </a:rPr>
              <a:t>,beta,</a:t>
            </a:r>
            <a:r>
              <a:rPr dirty="0">
                <a:solidFill>
                  <a:srgbClr val="4070A0"/>
                </a:solidFill>
                <a:latin typeface="Courier"/>
              </a:rPr>
              <a:t>"=2"</a:t>
            </a:r>
            <a:r>
              <a:rPr dirty="0">
                <a:latin typeface="Courier"/>
              </a:rPr>
              <a:t>)),</a:t>
            </a:r>
            <a:br>
              <a:rPr dirty="0"/>
            </a:br>
            <a:r>
              <a:rPr dirty="0">
                <a:latin typeface="Courier"/>
              </a:rPr>
              <a:t>        </a:t>
            </a:r>
            <a:r>
              <a:rPr dirty="0">
                <a:solidFill>
                  <a:srgbClr val="06287E"/>
                </a:solidFill>
                <a:latin typeface="Courier"/>
              </a:rPr>
              <a:t>expression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06287E"/>
                </a:solidFill>
                <a:latin typeface="Courier"/>
              </a:rPr>
              <a:t>paste</a:t>
            </a:r>
            <a:r>
              <a:rPr dirty="0">
                <a:latin typeface="Courier"/>
              </a:rPr>
              <a:t>(</a:t>
            </a:r>
            <a:r>
              <a:rPr dirty="0" err="1">
                <a:solidFill>
                  <a:srgbClr val="7D9029"/>
                </a:solidFill>
                <a:latin typeface="Courier"/>
              </a:rPr>
              <a:t>sep</a:t>
            </a:r>
            <a:r>
              <a:rPr dirty="0">
                <a:solidFill>
                  <a:srgbClr val="7D9029"/>
                </a:solidFill>
                <a:latin typeface="Courier"/>
              </a:rPr>
              <a:t>=</a:t>
            </a:r>
            <a:r>
              <a:rPr dirty="0">
                <a:solidFill>
                  <a:srgbClr val="4070A0"/>
                </a:solidFill>
                <a:latin typeface="Courier"/>
              </a:rPr>
              <a:t>""</a:t>
            </a:r>
            <a:r>
              <a:rPr dirty="0">
                <a:latin typeface="Courier"/>
              </a:rPr>
              <a:t>,alpha,</a:t>
            </a:r>
            <a:r>
              <a:rPr dirty="0">
                <a:solidFill>
                  <a:srgbClr val="4070A0"/>
                </a:solidFill>
                <a:latin typeface="Courier"/>
              </a:rPr>
              <a:t>"=1, "</a:t>
            </a:r>
            <a:r>
              <a:rPr dirty="0">
                <a:latin typeface="Courier"/>
              </a:rPr>
              <a:t>,beta,</a:t>
            </a:r>
            <a:r>
              <a:rPr dirty="0">
                <a:solidFill>
                  <a:srgbClr val="4070A0"/>
                </a:solidFill>
                <a:latin typeface="Courier"/>
              </a:rPr>
              <a:t>"=3"</a:t>
            </a:r>
            <a:r>
              <a:rPr dirty="0">
                <a:latin typeface="Courier"/>
              </a:rPr>
              <a:t>)),</a:t>
            </a:r>
            <a:br>
              <a:rPr dirty="0"/>
            </a:br>
            <a:r>
              <a:rPr dirty="0">
                <a:latin typeface="Courier"/>
              </a:rPr>
              <a:t>    </a:t>
            </a:r>
            <a:r>
              <a:rPr dirty="0">
                <a:solidFill>
                  <a:srgbClr val="06287E"/>
                </a:solidFill>
                <a:latin typeface="Courier"/>
              </a:rPr>
              <a:t>expression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06287E"/>
                </a:solidFill>
                <a:latin typeface="Courier"/>
              </a:rPr>
              <a:t>paste</a:t>
            </a:r>
            <a:r>
              <a:rPr dirty="0">
                <a:latin typeface="Courier"/>
              </a:rPr>
              <a:t>(</a:t>
            </a:r>
            <a:r>
              <a:rPr dirty="0" err="1">
                <a:solidFill>
                  <a:srgbClr val="7D9029"/>
                </a:solidFill>
                <a:latin typeface="Courier"/>
              </a:rPr>
              <a:t>sep</a:t>
            </a:r>
            <a:r>
              <a:rPr dirty="0">
                <a:solidFill>
                  <a:srgbClr val="7D9029"/>
                </a:solidFill>
                <a:latin typeface="Courier"/>
              </a:rPr>
              <a:t>=</a:t>
            </a:r>
            <a:r>
              <a:rPr dirty="0">
                <a:solidFill>
                  <a:srgbClr val="4070A0"/>
                </a:solidFill>
                <a:latin typeface="Courier"/>
              </a:rPr>
              <a:t>""</a:t>
            </a:r>
            <a:r>
              <a:rPr dirty="0">
                <a:latin typeface="Courier"/>
              </a:rPr>
              <a:t>,alpha,</a:t>
            </a:r>
            <a:r>
              <a:rPr dirty="0">
                <a:solidFill>
                  <a:srgbClr val="4070A0"/>
                </a:solidFill>
                <a:latin typeface="Courier"/>
              </a:rPr>
              <a:t>"=2, "</a:t>
            </a:r>
            <a:r>
              <a:rPr dirty="0">
                <a:latin typeface="Courier"/>
              </a:rPr>
              <a:t>,beta,</a:t>
            </a:r>
            <a:r>
              <a:rPr dirty="0">
                <a:solidFill>
                  <a:srgbClr val="4070A0"/>
                </a:solidFill>
                <a:latin typeface="Courier"/>
              </a:rPr>
              <a:t>"=5"</a:t>
            </a:r>
            <a:r>
              <a:rPr dirty="0">
                <a:latin typeface="Courier"/>
              </a:rPr>
              <a:t>)),</a:t>
            </a:r>
            <a:br>
              <a:rPr dirty="0"/>
            </a:br>
            <a:r>
              <a:rPr dirty="0">
                <a:latin typeface="Courier"/>
              </a:rPr>
              <a:t>    </a:t>
            </a:r>
            <a:r>
              <a:rPr dirty="0">
                <a:solidFill>
                  <a:srgbClr val="06287E"/>
                </a:solidFill>
                <a:latin typeface="Courier"/>
              </a:rPr>
              <a:t>expression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06287E"/>
                </a:solidFill>
                <a:latin typeface="Courier"/>
              </a:rPr>
              <a:t>paste</a:t>
            </a:r>
            <a:r>
              <a:rPr dirty="0">
                <a:latin typeface="Courier"/>
              </a:rPr>
              <a:t>(</a:t>
            </a:r>
            <a:r>
              <a:rPr dirty="0" err="1">
                <a:solidFill>
                  <a:srgbClr val="7D9029"/>
                </a:solidFill>
                <a:latin typeface="Courier"/>
              </a:rPr>
              <a:t>sep</a:t>
            </a:r>
            <a:r>
              <a:rPr dirty="0">
                <a:solidFill>
                  <a:srgbClr val="7D9029"/>
                </a:solidFill>
                <a:latin typeface="Courier"/>
              </a:rPr>
              <a:t>=</a:t>
            </a:r>
            <a:r>
              <a:rPr dirty="0">
                <a:solidFill>
                  <a:srgbClr val="4070A0"/>
                </a:solidFill>
                <a:latin typeface="Courier"/>
              </a:rPr>
              <a:t>""</a:t>
            </a:r>
            <a:r>
              <a:rPr dirty="0">
                <a:latin typeface="Courier"/>
              </a:rPr>
              <a:t>,alpha,</a:t>
            </a:r>
            <a:r>
              <a:rPr dirty="0">
                <a:solidFill>
                  <a:srgbClr val="4070A0"/>
                </a:solidFill>
                <a:latin typeface="Courier"/>
              </a:rPr>
              <a:t>"=5, "</a:t>
            </a:r>
            <a:r>
              <a:rPr dirty="0">
                <a:latin typeface="Courier"/>
              </a:rPr>
              <a:t>,beta,</a:t>
            </a:r>
            <a:r>
              <a:rPr dirty="0">
                <a:solidFill>
                  <a:srgbClr val="4070A0"/>
                </a:solidFill>
                <a:latin typeface="Courier"/>
              </a:rPr>
              <a:t>"=1"</a:t>
            </a:r>
            <a:r>
              <a:rPr dirty="0">
                <a:latin typeface="Courier"/>
              </a:rPr>
              <a:t>)))</a:t>
            </a:r>
            <a:endParaRPr lang="en-GB" dirty="0">
              <a:latin typeface="Courier"/>
            </a:endParaRPr>
          </a:p>
          <a:p>
            <a:pPr lvl="0" indent="0">
              <a:buNone/>
            </a:pPr>
            <a:endParaRPr dirty="0">
              <a:latin typeface="Courier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3F998A-2A5E-471F-9FEB-2559B0A7F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5CB42-CF14-4293-8971-6DCD1AAE8BE7}" type="slidenum">
              <a:rPr lang="en-GB" smtClean="0"/>
              <a:t>67</a:t>
            </a:fld>
            <a:endParaRPr lang="en-GB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C315F-F711-43BA-8C23-8D50769E3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6095268" cy="919537"/>
          </a:xfrm>
        </p:spPr>
        <p:txBody>
          <a:bodyPr/>
          <a:lstStyle/>
          <a:p>
            <a:pPr marL="0" lvl="0" indent="0">
              <a:buNone/>
            </a:pPr>
            <a:r>
              <a:rPr dirty="0"/>
              <a:t>Common distributions: Beta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C278EB-CD3C-4569-8B41-D3DDD3B4004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lvl="0" indent="0">
              <a:buNone/>
            </a:pPr>
            <a:r>
              <a:rPr>
                <a:solidFill>
                  <a:srgbClr val="06287E"/>
                </a:solidFill>
                <a:latin typeface="Courier"/>
              </a:rPr>
              <a:t>ggplot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data=</a:t>
            </a:r>
            <a:r>
              <a:rPr>
                <a:latin typeface="Courier"/>
              </a:rPr>
              <a:t>df,</a:t>
            </a:r>
            <a:r>
              <a:rPr>
                <a:solidFill>
                  <a:srgbClr val="7D9029"/>
                </a:solidFill>
                <a:latin typeface="Courier"/>
              </a:rPr>
              <a:t>mapping=</a:t>
            </a:r>
            <a:r>
              <a:rPr>
                <a:solidFill>
                  <a:srgbClr val="06287E"/>
                </a:solidFill>
                <a:latin typeface="Courier"/>
              </a:rPr>
              <a:t>aes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x=</a:t>
            </a:r>
            <a:r>
              <a:rPr>
                <a:latin typeface="Courier"/>
              </a:rPr>
              <a:t>x,</a:t>
            </a:r>
            <a:r>
              <a:rPr>
                <a:solidFill>
                  <a:srgbClr val="7D9029"/>
                </a:solidFill>
                <a:latin typeface="Courier"/>
              </a:rPr>
              <a:t>y=</a:t>
            </a:r>
            <a:r>
              <a:rPr>
                <a:latin typeface="Courier"/>
              </a:rPr>
              <a:t>p,</a:t>
            </a:r>
            <a:r>
              <a:rPr>
                <a:solidFill>
                  <a:srgbClr val="7D9029"/>
                </a:solidFill>
                <a:latin typeface="Courier"/>
              </a:rPr>
              <a:t>colour=</a:t>
            </a:r>
            <a:r>
              <a:rPr>
                <a:latin typeface="Courier"/>
              </a:rPr>
              <a:t>pars,</a:t>
            </a:r>
            <a:r>
              <a:rPr>
                <a:solidFill>
                  <a:srgbClr val="7D9029"/>
                </a:solidFill>
                <a:latin typeface="Courier"/>
              </a:rPr>
              <a:t>fill=</a:t>
            </a:r>
            <a:r>
              <a:rPr>
                <a:latin typeface="Courier"/>
              </a:rPr>
              <a:t>pars)) </a:t>
            </a:r>
            <a:r>
              <a:rPr>
                <a:solidFill>
                  <a:srgbClr val="4070A0"/>
                </a:solidFill>
                <a:latin typeface="Courier"/>
              </a:rPr>
              <a:t>+</a:t>
            </a:r>
            <a:br/>
            <a:r>
              <a:rPr>
                <a:latin typeface="Courier"/>
              </a:rPr>
              <a:t>  </a:t>
            </a:r>
            <a:r>
              <a:rPr>
                <a:solidFill>
                  <a:srgbClr val="06287E"/>
                </a:solidFill>
                <a:latin typeface="Courier"/>
              </a:rPr>
              <a:t>geom_line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lwd=</a:t>
            </a:r>
            <a:r>
              <a:rPr>
                <a:solidFill>
                  <a:srgbClr val="40A070"/>
                </a:solidFill>
                <a:latin typeface="Courier"/>
              </a:rPr>
              <a:t>1</a:t>
            </a:r>
            <a:r>
              <a:rPr>
                <a:latin typeface="Courier"/>
              </a:rPr>
              <a:t>,</a:t>
            </a:r>
            <a:r>
              <a:rPr>
                <a:solidFill>
                  <a:srgbClr val="7D9029"/>
                </a:solidFill>
                <a:latin typeface="Courier"/>
              </a:rPr>
              <a:t>alpha=</a:t>
            </a:r>
            <a:r>
              <a:rPr>
                <a:solidFill>
                  <a:srgbClr val="40A070"/>
                </a:solidFill>
                <a:latin typeface="Courier"/>
              </a:rPr>
              <a:t>0.75</a:t>
            </a:r>
            <a:r>
              <a:rPr>
                <a:latin typeface="Courier"/>
              </a:rPr>
              <a:t>) </a:t>
            </a:r>
            <a:r>
              <a:rPr>
                <a:solidFill>
                  <a:srgbClr val="4070A0"/>
                </a:solidFill>
                <a:latin typeface="Courier"/>
              </a:rPr>
              <a:t>+</a:t>
            </a:r>
            <a:br/>
            <a:r>
              <a:rPr>
                <a:latin typeface="Courier"/>
              </a:rPr>
              <a:t>  </a:t>
            </a:r>
            <a:r>
              <a:rPr>
                <a:solidFill>
                  <a:srgbClr val="06287E"/>
                </a:solidFill>
                <a:latin typeface="Courier"/>
              </a:rPr>
              <a:t>geom_area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alpha=</a:t>
            </a:r>
            <a:r>
              <a:rPr>
                <a:solidFill>
                  <a:srgbClr val="40A070"/>
                </a:solidFill>
                <a:latin typeface="Courier"/>
              </a:rPr>
              <a:t>0.1</a:t>
            </a:r>
            <a:r>
              <a:rPr>
                <a:latin typeface="Courier"/>
              </a:rPr>
              <a:t>,</a:t>
            </a:r>
            <a:r>
              <a:rPr>
                <a:solidFill>
                  <a:srgbClr val="7D9029"/>
                </a:solidFill>
                <a:latin typeface="Courier"/>
              </a:rPr>
              <a:t>position=</a:t>
            </a:r>
            <a:r>
              <a:rPr>
                <a:solidFill>
                  <a:srgbClr val="4070A0"/>
                </a:solidFill>
                <a:latin typeface="Courier"/>
              </a:rPr>
              <a:t>"dodge"</a:t>
            </a:r>
            <a:r>
              <a:rPr>
                <a:latin typeface="Courier"/>
              </a:rPr>
              <a:t>) </a:t>
            </a:r>
            <a:r>
              <a:rPr>
                <a:solidFill>
                  <a:srgbClr val="4070A0"/>
                </a:solidFill>
                <a:latin typeface="Courier"/>
              </a:rPr>
              <a:t>+</a:t>
            </a:r>
            <a:br/>
            <a:r>
              <a:rPr>
                <a:latin typeface="Courier"/>
              </a:rPr>
              <a:t>  </a:t>
            </a:r>
            <a:r>
              <a:rPr>
                <a:solidFill>
                  <a:srgbClr val="06287E"/>
                </a:solidFill>
                <a:latin typeface="Courier"/>
              </a:rPr>
              <a:t>scale_color_manual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values=</a:t>
            </a:r>
            <a:r>
              <a:rPr>
                <a:latin typeface="Courier"/>
              </a:rPr>
              <a:t>cols) </a:t>
            </a:r>
            <a:r>
              <a:rPr>
                <a:solidFill>
                  <a:srgbClr val="4070A0"/>
                </a:solidFill>
                <a:latin typeface="Courier"/>
              </a:rPr>
              <a:t>+</a:t>
            </a:r>
            <a:br/>
            <a:r>
              <a:rPr>
                <a:latin typeface="Courier"/>
              </a:rPr>
              <a:t>  </a:t>
            </a:r>
            <a:r>
              <a:rPr>
                <a:solidFill>
                  <a:srgbClr val="06287E"/>
                </a:solidFill>
                <a:latin typeface="Courier"/>
              </a:rPr>
              <a:t>scale_fill_manual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values=</a:t>
            </a:r>
            <a:r>
              <a:rPr>
                <a:latin typeface="Courier"/>
              </a:rPr>
              <a:t>cols,</a:t>
            </a:r>
            <a:r>
              <a:rPr>
                <a:solidFill>
                  <a:srgbClr val="7D9029"/>
                </a:solidFill>
                <a:latin typeface="Courier"/>
              </a:rPr>
              <a:t>labels=</a:t>
            </a:r>
            <a:r>
              <a:rPr>
                <a:latin typeface="Courier"/>
              </a:rPr>
              <a:t>labs) </a:t>
            </a:r>
            <a:r>
              <a:rPr>
                <a:solidFill>
                  <a:srgbClr val="4070A0"/>
                </a:solidFill>
                <a:latin typeface="Courier"/>
              </a:rPr>
              <a:t>+</a:t>
            </a:r>
            <a:br/>
            <a:r>
              <a:rPr>
                <a:latin typeface="Courier"/>
              </a:rPr>
              <a:t>  </a:t>
            </a:r>
            <a:r>
              <a:rPr>
                <a:solidFill>
                  <a:srgbClr val="06287E"/>
                </a:solidFill>
                <a:latin typeface="Courier"/>
              </a:rPr>
              <a:t>labs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fill=</a:t>
            </a:r>
            <a:r>
              <a:rPr>
                <a:solidFill>
                  <a:srgbClr val="4070A0"/>
                </a:solidFill>
                <a:latin typeface="Courier"/>
              </a:rPr>
              <a:t>"parameters"</a:t>
            </a:r>
            <a:r>
              <a:rPr>
                <a:latin typeface="Courier"/>
              </a:rPr>
              <a:t>) </a:t>
            </a:r>
            <a:r>
              <a:rPr>
                <a:solidFill>
                  <a:srgbClr val="4070A0"/>
                </a:solidFill>
                <a:latin typeface="Courier"/>
              </a:rPr>
              <a:t>+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guides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colour=</a:t>
            </a:r>
            <a:r>
              <a:rPr>
                <a:latin typeface="Courier"/>
              </a:rPr>
              <a:t>F) </a:t>
            </a:r>
            <a:r>
              <a:rPr>
                <a:solidFill>
                  <a:srgbClr val="4070A0"/>
                </a:solidFill>
                <a:latin typeface="Courier"/>
              </a:rPr>
              <a:t>+</a:t>
            </a:r>
            <a:br/>
            <a:r>
              <a:rPr>
                <a:latin typeface="Courier"/>
              </a:rPr>
              <a:t>  </a:t>
            </a:r>
            <a:r>
              <a:rPr>
                <a:solidFill>
                  <a:srgbClr val="06287E"/>
                </a:solidFill>
                <a:latin typeface="Courier"/>
              </a:rPr>
              <a:t>ylab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4070A0"/>
                </a:solidFill>
                <a:latin typeface="Courier"/>
              </a:rPr>
              <a:t>"density"</a:t>
            </a:r>
            <a:r>
              <a:rPr>
                <a:latin typeface="Courier"/>
              </a:rPr>
              <a:t>) </a:t>
            </a:r>
            <a:r>
              <a:rPr>
                <a:solidFill>
                  <a:srgbClr val="4070A0"/>
                </a:solidFill>
                <a:latin typeface="Courier"/>
              </a:rPr>
              <a:t>+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ggtitle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4070A0"/>
                </a:solidFill>
                <a:latin typeface="Courier"/>
              </a:rPr>
              <a:t>"Beta distribution"</a:t>
            </a:r>
            <a:r>
              <a:rPr>
                <a:latin typeface="Courier"/>
              </a:rPr>
              <a:t>) </a:t>
            </a:r>
            <a:r>
              <a:rPr>
                <a:solidFill>
                  <a:srgbClr val="4070A0"/>
                </a:solidFill>
                <a:latin typeface="Courier"/>
              </a:rPr>
              <a:t>+</a:t>
            </a:r>
            <a:r>
              <a:rPr>
                <a:latin typeface="Courier"/>
              </a:rPr>
              <a:t> </a:t>
            </a:r>
            <a:br/>
            <a:r>
              <a:rPr>
                <a:latin typeface="Courier"/>
              </a:rPr>
              <a:t>  </a:t>
            </a:r>
            <a:r>
              <a:rPr>
                <a:solidFill>
                  <a:srgbClr val="06287E"/>
                </a:solidFill>
                <a:latin typeface="Courier"/>
              </a:rPr>
              <a:t>theme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text 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element_text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size=</a:t>
            </a:r>
            <a:r>
              <a:rPr>
                <a:solidFill>
                  <a:srgbClr val="40A070"/>
                </a:solidFill>
                <a:latin typeface="Courier"/>
              </a:rPr>
              <a:t>20</a:t>
            </a:r>
            <a:r>
              <a:rPr>
                <a:latin typeface="Courier"/>
              </a:rPr>
              <a:t>)) </a:t>
            </a:r>
            <a:r>
              <a:rPr>
                <a:solidFill>
                  <a:srgbClr val="4070A0"/>
                </a:solidFill>
                <a:latin typeface="Courier"/>
              </a:rPr>
              <a:t>+</a:t>
            </a:r>
            <a:br/>
            <a:r>
              <a:rPr>
                <a:latin typeface="Courier"/>
              </a:rPr>
              <a:t>  </a:t>
            </a:r>
            <a:r>
              <a:rPr>
                <a:solidFill>
                  <a:srgbClr val="06287E"/>
                </a:solidFill>
                <a:latin typeface="Courier"/>
              </a:rPr>
              <a:t>coord_cartesian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ylim=</a:t>
            </a:r>
            <a:r>
              <a:rPr>
                <a:solidFill>
                  <a:srgbClr val="06287E"/>
                </a:solidFill>
                <a:latin typeface="Courier"/>
              </a:rPr>
              <a:t>c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40A070"/>
                </a:solidFill>
                <a:latin typeface="Courier"/>
              </a:rPr>
              <a:t>0</a:t>
            </a:r>
            <a:r>
              <a:rPr>
                <a:latin typeface="Courier"/>
              </a:rPr>
              <a:t>,</a:t>
            </a:r>
            <a:r>
              <a:rPr>
                <a:solidFill>
                  <a:srgbClr val="40A070"/>
                </a:solidFill>
                <a:latin typeface="Courier"/>
              </a:rPr>
              <a:t>3</a:t>
            </a:r>
            <a:r>
              <a:rPr>
                <a:latin typeface="Courier"/>
              </a:rPr>
              <a:t>))</a:t>
            </a:r>
          </a:p>
        </p:txBody>
      </p:sp>
      <p:pic>
        <p:nvPicPr>
          <p:cNvPr id="3" name="Picture 1" descr="MLW_KUHeS_RandStatistics_2026_Session3_files/figure-pptx/unnamed-chunk-17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81600" y="1676400"/>
            <a:ext cx="6172200" cy="3467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DD33D4-F2B4-4E27-98BD-BC9272834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5CB42-CF14-4293-8971-6DCD1AAE8BE7}" type="slidenum">
              <a:rPr lang="en-GB" smtClean="0"/>
              <a:t>68</a:t>
            </a:fld>
            <a:endParaRPr lang="en-GB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A89D5-560C-4369-A313-7C24EDF02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Common distributions: Normal / Gaussian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BC91F-1C76-43AE-8B2A-956D48B768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14:m xmlns:a14="http://schemas.microsoft.com/office/drawing/2010/main">
              <m:oMath xmlns:m="http://schemas.openxmlformats.org/officeDocument/2006/math">
                <m:r>
                  <a:rPr>
                    <a:latin typeface="Cambria Math" panose="02040503050406030204" pitchFamily="18" charset="0"/>
                  </a:rPr>
                  <m:t>𝑋</m:t>
                </m:r>
                <m:r>
                  <a:rPr>
                    <a:latin typeface="Cambria Math" panose="02040503050406030204" pitchFamily="18" charset="0"/>
                  </a:rPr>
                  <m:t>∼</m:t>
                </m:r>
                <m:r>
                  <a:rPr>
                    <a:latin typeface="Cambria Math" panose="02040503050406030204" pitchFamily="18" charset="0"/>
                  </a:rPr>
                  <m:t>𝒩</m:t>
                </m:r>
                <m:d>
                  <m:dPr>
                    <m:ctrlPr>
                      <a:rPr i="1">
                        <a:latin typeface="Cambria Math" panose="02040503050406030204" pitchFamily="18" charset="0"/>
                      </a:rPr>
                    </m:ctrlPr>
                  </m:dPr>
                  <m:e>
                    <m:r>
                      <a:rPr>
                        <a:latin typeface="Cambria Math" panose="02040503050406030204" pitchFamily="18" charset="0"/>
                      </a:rPr>
                      <m:t>𝜇</m:t>
                    </m:r>
                    <m:r>
                      <a:rPr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e>
                </m:d>
              </m:oMath>
            </a14:m>
            <a:r>
              <a:t> if</a:t>
            </a:r>
          </a:p>
          <a:p>
            <a:pPr marL="0" lvl="0" indent="0">
              <a:buNone/>
            </a:pPr>
            <a14:m xmlns:a14="http://schemas.microsoft.com/office/drawing/2010/main">
              <m:oMathPara xmlns:m="http://schemas.openxmlformats.org/officeDocument/2006/math">
                <m:oMathParaPr>
                  <m:jc m:val="center"/>
                </m:oMathParaPr>
                <m:oMath xmlns:m="http://schemas.openxmlformats.org/officeDocument/2006/math">
                  <m:r>
                    <a:rPr>
                      <a:latin typeface="Cambria Math" panose="02040503050406030204" pitchFamily="18" charset="0"/>
                    </a:rPr>
                    <m:t>𝑝</m:t>
                  </m:r>
                  <m:d>
                    <m:dPr>
                      <m:ctrlPr>
                        <a:rPr i="1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>
                          <a:latin typeface="Cambria Math" panose="02040503050406030204" pitchFamily="18" charset="0"/>
                        </a:rPr>
                        <m:t>𝑥</m:t>
                      </m:r>
                    </m:e>
                  </m:d>
                  <m:r>
                    <a:rPr>
                      <a:latin typeface="Cambria Math" panose="02040503050406030204" pitchFamily="18" charset="0"/>
                    </a:rPr>
                    <m:t>=</m:t>
                  </m:r>
                  <m:f>
                    <m:fPr>
                      <m:ctrlPr>
                        <a:rPr i="1">
                          <a:latin typeface="Cambria Math" panose="02040503050406030204" pitchFamily="18" charset="0"/>
                        </a:rPr>
                      </m:ctrlPr>
                    </m:fPr>
                    <m:num>
                      <m:r>
                        <a:rPr>
                          <a:latin typeface="Cambria Math" panose="02040503050406030204" pitchFamily="18" charset="0"/>
                        </a:rPr>
                        <m:t>1</m:t>
                      </m:r>
                    </m:num>
                    <m:den>
                      <m:rad>
                        <m:radPr>
                          <m:degHide m:val="on"/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𝜋</m:t>
                          </m:r>
                          <m:sSup>
                            <m:sSup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den>
                  </m:f>
                  <m:sSup>
                    <m:sSupPr>
                      <m:ctrlPr>
                        <a:rPr i="1">
                          <a:latin typeface="Cambria Math" panose="02040503050406030204" pitchFamily="18" charset="0"/>
                        </a:rPr>
                      </m:ctrlPr>
                    </m:sSupPr>
                    <m:e>
                      <m:r>
                        <a:rPr>
                          <a:latin typeface="Cambria Math" panose="02040503050406030204" pitchFamily="18" charset="0"/>
                        </a:rPr>
                        <m:t>𝑒</m:t>
                      </m:r>
                    </m:e>
                    <m:sup>
                      <m:r>
                        <a:rPr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</m:d>
                            </m:e>
                            <m:sup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>
                              <a:latin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sup>
                  </m:sSup>
                </m:oMath>
              </m:oMathPara>
            </a14:m>
            <a:endParaRPr/>
          </a:p>
          <a:p>
            <a:pPr marL="0" lvl="0" indent="0">
              <a:buNone/>
            </a:pPr>
            <a14:m xmlns:a14="http://schemas.microsoft.com/office/drawing/2010/main">
              <m:oMathPara xmlns:m="http://schemas.openxmlformats.org/officeDocument/2006/math">
                <m:oMathParaPr>
                  <m:jc m:val="center"/>
                </m:oMathParaPr>
                <m:oMath xmlns:m="http://schemas.openxmlformats.org/officeDocument/2006/math">
                  <m:r>
                    <a:rPr>
                      <a:latin typeface="Cambria Math" panose="02040503050406030204" pitchFamily="18" charset="0"/>
                    </a:rPr>
                    <m:t> </m:t>
                  </m:r>
                </m:oMath>
              </m:oMathPara>
            </a14:m>
            <a:endParaRPr/>
          </a:p>
          <a:p>
            <a:pPr marL="0" lvl="0" indent="0">
              <a:buNone/>
            </a:pPr>
            <a14:m xmlns:a14="http://schemas.microsoft.com/office/drawing/2010/main">
              <m:oMathPara xmlns:m="http://schemas.openxmlformats.org/officeDocument/2006/math">
                <m:oMathParaPr>
                  <m:jc m:val="center"/>
                </m:oMathParaPr>
                <m:oMath xmlns:m="http://schemas.openxmlformats.org/officeDocument/2006/math">
                  <m:r>
                    <a:rPr>
                      <a:latin typeface="Cambria Math" panose="02040503050406030204" pitchFamily="18" charset="0"/>
                    </a:rPr>
                    <m:t>𝐸</m:t>
                  </m:r>
                  <m:d>
                    <m:dPr>
                      <m:ctrlPr>
                        <a:rPr i="1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>
                          <a:latin typeface="Cambria Math" panose="02040503050406030204" pitchFamily="18" charset="0"/>
                        </a:rPr>
                        <m:t>𝑋</m:t>
                      </m:r>
                    </m:e>
                  </m:d>
                  <m:r>
                    <a:rPr>
                      <a:latin typeface="Cambria Math" panose="02040503050406030204" pitchFamily="18" charset="0"/>
                    </a:rPr>
                    <m:t>=</m:t>
                  </m:r>
                  <m:r>
                    <a:rPr>
                      <a:latin typeface="Cambria Math" panose="02040503050406030204" pitchFamily="18" charset="0"/>
                    </a:rPr>
                    <m:t>𝜇</m:t>
                  </m:r>
                  <m:r>
                    <a:rPr>
                      <a:latin typeface="Cambria Math" panose="02040503050406030204" pitchFamily="18" charset="0"/>
                    </a:rPr>
                    <m:t>, </m:t>
                  </m:r>
                  <m:r>
                    <a:rPr>
                      <a:latin typeface="Cambria Math" panose="02040503050406030204" pitchFamily="18" charset="0"/>
                    </a:rPr>
                    <m:t>𝑉𝑎𝑟</m:t>
                  </m:r>
                  <m:d>
                    <m:dPr>
                      <m:ctrlPr>
                        <a:rPr i="1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>
                          <a:latin typeface="Cambria Math" panose="02040503050406030204" pitchFamily="18" charset="0"/>
                        </a:rPr>
                        <m:t>𝑋</m:t>
                      </m:r>
                    </m:e>
                  </m:d>
                  <m:r>
                    <a:rPr>
                      <a:latin typeface="Cambria Math" panose="02040503050406030204" pitchFamily="18" charset="0"/>
                    </a:rPr>
                    <m:t>=</m:t>
                  </m:r>
                  <m:sSup>
                    <m:sSupPr>
                      <m:ctrlPr>
                        <a:rPr i="1">
                          <a:latin typeface="Cambria Math" panose="02040503050406030204" pitchFamily="18" charset="0"/>
                        </a:rPr>
                      </m:ctrlPr>
                    </m:sSupPr>
                    <m:e>
                      <m:r>
                        <a:rPr>
                          <a:latin typeface="Cambria Math" panose="02040503050406030204" pitchFamily="18" charset="0"/>
                        </a:rPr>
                        <m:t>𝜎</m:t>
                      </m:r>
                    </m:e>
                    <m:sup>
                      <m:r>
                        <a:rPr>
                          <a:latin typeface="Cambria Math" panose="02040503050406030204" pitchFamily="18" charset="0"/>
                        </a:rPr>
                        <m:t>2</m:t>
                      </m:r>
                    </m:sup>
                  </m:sSup>
                </m:oMath>
              </m:oMathPara>
            </a14:m>
            <a:endParaRPr/>
          </a:p>
          <a:p>
            <a:pPr marL="0" lvl="0" indent="0">
              <a:buNone/>
            </a:pPr>
            <a:r>
              <a:t>This distribution is very important.</a:t>
            </a:r>
          </a:p>
          <a:p>
            <a:pPr marL="0" lvl="0" indent="0">
              <a:buNone/>
            </a:pPr>
            <a:r>
              <a:rPr b="1"/>
              <a:t>Because of the </a:t>
            </a:r>
            <a:r>
              <a:rPr b="1" i="1"/>
              <a:t>Central Limit Theorem</a:t>
            </a:r>
            <a:r>
              <a:rPr b="1"/>
              <a:t>, the normal distribution both arises in many real life situations and plays a major role in statistical inference.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3F998A-2A5E-471F-9FEB-2559B0A7F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5CB42-CF14-4293-8971-6DCD1AAE8BE7}" type="slidenum">
              <a:rPr lang="en-GB" smtClean="0"/>
              <a:t>69</a:t>
            </a:fld>
            <a:endParaRPr lang="en-GB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BC91F-1C76-43AE-8B2A-956D48B768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14:m xmlns:a14="http://schemas.microsoft.com/office/drawing/2010/main">
              <m:oMathPara xmlns:m="http://schemas.openxmlformats.org/officeDocument/2006/math">
                <m:oMathParaPr>
                  <m:jc m:val="center"/>
                </m:oMathParaPr>
                <m:oMath xmlns:m="http://schemas.openxmlformats.org/officeDocument/2006/math">
                  <m:r>
                    <a:rPr>
                      <a:latin typeface="Cambria Math" panose="02040503050406030204" pitchFamily="18" charset="0"/>
                    </a:rPr>
                    <m:t> </m:t>
                  </m:r>
                </m:oMath>
              </m:oMathPara>
            </a14:m>
            <a:endParaRPr/>
          </a:p>
          <a:p>
            <a:pPr marL="0" lvl="0" indent="0">
              <a:buNone/>
            </a:pPr>
            <a:r>
              <a:rPr b="1"/>
              <a:t>Quantifying uncertainty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3F998A-2A5E-471F-9FEB-2559B0A7F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5CB42-CF14-4293-8971-6DCD1AAE8BE7}" type="slidenum">
              <a:rPr lang="en-GB" smtClean="0"/>
              <a:t>7</a:t>
            </a:fld>
            <a:endParaRPr lang="en-GB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A89D5-560C-4369-A313-7C24EDF02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Common distributions: Normal / Gaussian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BC91F-1C76-43AE-8B2A-956D48B768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t>The normal distribution is characterised by a symmetric bell-shaped curve around the mean.</a:t>
            </a:r>
          </a:p>
          <a:p>
            <a:pPr marL="0" lvl="0" indent="0">
              <a:buNone/>
            </a:pPr>
            <a:r>
              <a:t>Important special case: </a:t>
            </a:r>
            <a14:m xmlns:a14="http://schemas.microsoft.com/office/drawing/2010/main">
              <m:oMath xmlns:m="http://schemas.openxmlformats.org/officeDocument/2006/math">
                <m:r>
                  <a:rPr>
                    <a:latin typeface="Cambria Math" panose="02040503050406030204" pitchFamily="18" charset="0"/>
                  </a:rPr>
                  <m:t>𝒩</m:t>
                </m:r>
                <m:d>
                  <m:dPr>
                    <m:ctrlPr>
                      <a:rPr i="1">
                        <a:latin typeface="Cambria Math" panose="02040503050406030204" pitchFamily="18" charset="0"/>
                      </a:rPr>
                    </m:ctrlPr>
                  </m:dPr>
                  <m:e>
                    <m:r>
                      <a:rPr>
                        <a:latin typeface="Cambria Math" panose="02040503050406030204" pitchFamily="18" charset="0"/>
                      </a:rPr>
                      <m:t>0,1</m:t>
                    </m:r>
                  </m:e>
                </m:d>
              </m:oMath>
            </a14:m>
            <a:r>
              <a:t>, the </a:t>
            </a:r>
            <a:r>
              <a:rPr i="1"/>
              <a:t>standard normal</a:t>
            </a:r>
            <a:r>
              <a:t>.</a:t>
            </a:r>
          </a:p>
          <a:p>
            <a:pPr marL="0" lvl="0" indent="0">
              <a:buNone/>
            </a:pPr>
            <a14:m xmlns:a14="http://schemas.microsoft.com/office/drawing/2010/main">
              <m:oMathPara xmlns:m="http://schemas.openxmlformats.org/officeDocument/2006/math">
                <m:oMathParaPr>
                  <m:jc m:val="center"/>
                </m:oMathParaPr>
                <m:oMath xmlns:m="http://schemas.openxmlformats.org/officeDocument/2006/math">
                  <m:r>
                    <a:rPr>
                      <a:latin typeface="Cambria Math" panose="02040503050406030204" pitchFamily="18" charset="0"/>
                    </a:rPr>
                    <m:t> </m:t>
                  </m:r>
                </m:oMath>
              </m:oMathPara>
            </a14:m>
            <a:endParaRPr/>
          </a:p>
          <a:p>
            <a:pPr marL="0" lvl="0" indent="0">
              <a:buNone/>
            </a:pPr>
            <a:r>
              <a:t>Example:</a:t>
            </a:r>
          </a:p>
          <a:p>
            <a:pPr marL="0" lvl="0" indent="0">
              <a:buNone/>
            </a:pPr>
            <a:r>
              <a:t>A random variable measuring the height of men.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3F998A-2A5E-471F-9FEB-2559B0A7F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5CB42-CF14-4293-8971-6DCD1AAE8BE7}" type="slidenum">
              <a:rPr lang="en-GB" smtClean="0"/>
              <a:t>70</a:t>
            </a:fld>
            <a:endParaRPr lang="en-GB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A89D5-560C-4369-A313-7C24EDF02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Common distributions: Normal / Gaussian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BC91F-1C76-43AE-8B2A-956D48B768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t>In R:</a:t>
            </a:r>
          </a:p>
          <a:p>
            <a:pPr marL="0" lvl="0" indent="0">
              <a:buNone/>
            </a:pPr>
            <a14:m xmlns:a14="http://schemas.microsoft.com/office/drawing/2010/main">
              <m:oMathPara xmlns:m="http://schemas.openxmlformats.org/officeDocument/2006/math">
                <m:oMathParaPr>
                  <m:jc m:val="center"/>
                </m:oMathParaPr>
                <m:oMath xmlns:m="http://schemas.openxmlformats.org/officeDocument/2006/math">
                  <m:r>
                    <a:rPr>
                      <a:latin typeface="Cambria Math" panose="02040503050406030204" pitchFamily="18" charset="0"/>
                    </a:rPr>
                    <m:t> </m:t>
                  </m:r>
                </m:oMath>
              </m:oMathPara>
            </a14:m>
            <a:endParaRPr/>
          </a:p>
          <a:p>
            <a:pPr lvl="0"/>
            <a:r>
              <a:rPr>
                <a:latin typeface="Courier"/>
              </a:rPr>
              <a:t>rnorm(n,mean,sd)</a:t>
            </a:r>
            <a:r>
              <a:t> - to sample from this distribution</a:t>
            </a:r>
          </a:p>
          <a:p>
            <a:pPr lvl="0"/>
            <a:r>
              <a:rPr>
                <a:latin typeface="Courier"/>
              </a:rPr>
              <a:t>dnorm(x,mean,sd)</a:t>
            </a:r>
            <a:r>
              <a:t> - for the probability density function </a:t>
            </a:r>
            <a14:m xmlns:a14="http://schemas.microsoft.com/office/drawing/2010/main">
              <m:oMath xmlns:m="http://schemas.openxmlformats.org/officeDocument/2006/math">
                <m:r>
                  <a:rPr>
                    <a:latin typeface="Cambria Math" panose="02040503050406030204" pitchFamily="18" charset="0"/>
                  </a:rPr>
                  <m:t>𝑝</m:t>
                </m:r>
                <m:d>
                  <m:dPr>
                    <m:ctrlPr>
                      <a:rPr i="1">
                        <a:latin typeface="Cambria Math" panose="02040503050406030204" pitchFamily="18" charset="0"/>
                      </a:rPr>
                    </m:ctrlPr>
                  </m:dPr>
                  <m:e>
                    <m:r>
                      <a:rPr>
                        <a:latin typeface="Cambria Math" panose="02040503050406030204" pitchFamily="18" charset="0"/>
                      </a:rPr>
                      <m:t>𝑥</m:t>
                    </m:r>
                  </m:e>
                </m:d>
              </m:oMath>
            </a14:m>
            <a:endParaRPr/>
          </a:p>
          <a:p>
            <a:pPr lvl="0"/>
            <a:r>
              <a:rPr>
                <a:latin typeface="Courier"/>
              </a:rPr>
              <a:t>pnorm(q,mean,sd)</a:t>
            </a:r>
            <a:r>
              <a:t> - for the cumulative distribution function </a:t>
            </a:r>
            <a14:m xmlns:a14="http://schemas.microsoft.com/office/drawing/2010/main">
              <m:oMath xmlns:m="http://schemas.openxmlformats.org/officeDocument/2006/math">
                <m:r>
                  <a:rPr>
                    <a:latin typeface="Cambria Math" panose="02040503050406030204" pitchFamily="18" charset="0"/>
                  </a:rPr>
                  <m:t>𝑃</m:t>
                </m:r>
                <m:d>
                  <m:dPr>
                    <m:ctrlPr>
                      <a:rPr i="1">
                        <a:latin typeface="Cambria Math" panose="02040503050406030204" pitchFamily="18" charset="0"/>
                      </a:rPr>
                    </m:ctrlPr>
                  </m:dPr>
                  <m:e>
                    <m:r>
                      <a:rPr>
                        <a:latin typeface="Cambria Math" panose="02040503050406030204" pitchFamily="18" charset="0"/>
                      </a:rPr>
                      <m:t>𝑋</m:t>
                    </m:r>
                    <m:r>
                      <a:rPr>
                        <a:latin typeface="Cambria Math" panose="02040503050406030204" pitchFamily="18" charset="0"/>
                      </a:rPr>
                      <m:t>≤</m:t>
                    </m:r>
                    <m:r>
                      <a:rPr>
                        <a:latin typeface="Cambria Math" panose="02040503050406030204" pitchFamily="18" charset="0"/>
                      </a:rPr>
                      <m:t>𝑞</m:t>
                    </m:r>
                  </m:e>
                </m:d>
              </m:oMath>
            </a14:m>
            <a:endParaRPr/>
          </a:p>
          <a:p>
            <a:pPr lvl="0"/>
            <a:r>
              <a:rPr>
                <a:latin typeface="Courier"/>
              </a:rPr>
              <a:t>qnorm(p,mena,sd)</a:t>
            </a:r>
            <a:r>
              <a:t> - to calculate theoretical quantiles </a:t>
            </a:r>
            <a14:m xmlns:a14="http://schemas.microsoft.com/office/drawing/2010/main">
              <m:oMath xmlns:m="http://schemas.openxmlformats.org/officeDocument/2006/math">
                <m:r>
                  <a:rPr>
                    <a:latin typeface="Cambria Math" panose="02040503050406030204" pitchFamily="18" charset="0"/>
                  </a:rPr>
                  <m:t>𝑞</m:t>
                </m:r>
                <m:r>
                  <m:rPr>
                    <m:nor/>
                  </m:rPr>
                  <a:rPr/>
                  <m:t> </m:t>
                </m:r>
                <m:r>
                  <m:rPr>
                    <m:nor/>
                  </m:rPr>
                  <a:rPr/>
                  <m:t>so</m:t>
                </m:r>
                <m:r>
                  <m:rPr>
                    <m:nor/>
                  </m:rPr>
                  <a:rPr/>
                  <m:t> </m:t>
                </m:r>
                <m:r>
                  <m:rPr>
                    <m:nor/>
                  </m:rPr>
                  <a:rPr/>
                  <m:t>that</m:t>
                </m:r>
                <m:r>
                  <m:rPr>
                    <m:nor/>
                  </m:rPr>
                  <a:rPr/>
                  <m:t> </m:t>
                </m:r>
                <m:r>
                  <a:rPr>
                    <a:latin typeface="Cambria Math" panose="02040503050406030204" pitchFamily="18" charset="0"/>
                  </a:rPr>
                  <m:t>𝑃</m:t>
                </m:r>
                <m:d>
                  <m:dPr>
                    <m:ctrlPr>
                      <a:rPr i="1">
                        <a:latin typeface="Cambria Math" panose="02040503050406030204" pitchFamily="18" charset="0"/>
                      </a:rPr>
                    </m:ctrlPr>
                  </m:dPr>
                  <m:e>
                    <m:r>
                      <a:rPr>
                        <a:latin typeface="Cambria Math" panose="02040503050406030204" pitchFamily="18" charset="0"/>
                      </a:rPr>
                      <m:t>𝑋</m:t>
                    </m:r>
                    <m:r>
                      <a:rPr>
                        <a:latin typeface="Cambria Math" panose="02040503050406030204" pitchFamily="18" charset="0"/>
                      </a:rPr>
                      <m:t>≤</m:t>
                    </m:r>
                    <m:r>
                      <a:rPr>
                        <a:latin typeface="Cambria Math" panose="02040503050406030204" pitchFamily="18" charset="0"/>
                      </a:rPr>
                      <m:t>𝑞</m:t>
                    </m:r>
                  </m:e>
                </m:d>
                <m:r>
                  <a:rPr>
                    <a:latin typeface="Cambria Math" panose="02040503050406030204" pitchFamily="18" charset="0"/>
                  </a:rPr>
                  <m:t>=</m:t>
                </m:r>
                <m:r>
                  <a:rPr>
                    <a:latin typeface="Cambria Math" panose="02040503050406030204" pitchFamily="18" charset="0"/>
                  </a:rPr>
                  <m:t>𝑝</m:t>
                </m:r>
              </m:oMath>
            </a14:m>
            <a:endParaRPr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3F998A-2A5E-471F-9FEB-2559B0A7F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5CB42-CF14-4293-8971-6DCD1AAE8BE7}" type="slidenum">
              <a:rPr lang="en-GB" smtClean="0"/>
              <a:t>71</a:t>
            </a:fld>
            <a:endParaRPr lang="en-GB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A89D5-560C-4369-A313-7C24EDF02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Common distributions: Normal / Gaussian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BC91F-1C76-43AE-8B2A-956D48B768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t>As an exercise:</a:t>
            </a:r>
          </a:p>
          <a:p>
            <a:pPr marL="0" lvl="0" indent="0">
              <a:buNone/>
            </a:pPr>
            <a14:m xmlns:a14="http://schemas.microsoft.com/office/drawing/2010/main">
              <m:oMathPara xmlns:m="http://schemas.openxmlformats.org/officeDocument/2006/math">
                <m:oMathParaPr>
                  <m:jc m:val="center"/>
                </m:oMathParaPr>
                <m:oMath xmlns:m="http://schemas.openxmlformats.org/officeDocument/2006/math">
                  <m:r>
                    <a:rPr>
                      <a:latin typeface="Cambria Math" panose="02040503050406030204" pitchFamily="18" charset="0"/>
                    </a:rPr>
                    <m:t> </m:t>
                  </m:r>
                </m:oMath>
              </m:oMathPara>
            </a14:m>
            <a:endParaRPr/>
          </a:p>
          <a:p>
            <a:pPr marL="0" lvl="0" indent="0">
              <a:buNone/>
            </a:pPr>
            <a:r>
              <a:t>As we will see later, a sample mean </a:t>
            </a:r>
            <a14:m xmlns:a14="http://schemas.microsoft.com/office/drawing/2010/main">
              <m:oMath xmlns:m="http://schemas.openxmlformats.org/officeDocument/2006/math">
                <m:acc>
                  <m:accPr>
                    <m:chr m:val="‾"/>
                    <m:ctrlPr>
                      <a:rPr>
                        <a:latin typeface="Cambria Math" panose="02040503050406030204" pitchFamily="18" charset="0"/>
                      </a:rPr>
                    </m:ctrlPr>
                  </m:accPr>
                  <m:e>
                    <m:r>
                      <a:rPr>
                        <a:latin typeface="Cambria Math" panose="02040503050406030204" pitchFamily="18" charset="0"/>
                      </a:rPr>
                      <m:t>𝑋</m:t>
                    </m:r>
                  </m:e>
                </m:acc>
              </m:oMath>
            </a14:m>
            <a:r>
              <a:t> calculated over a large enough sample size, will be approximately normally distributed, with standard deviation equal to the standard error. Suppose you have conducted a study with 522 participants, measuring the height of each of them. You have calculated a sample mean of 171cm with a standard error of 0.2cm. What is the probability of the true population mean to be less than 168cm?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3F998A-2A5E-471F-9FEB-2559B0A7F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5CB42-CF14-4293-8971-6DCD1AAE8BE7}" type="slidenum">
              <a:rPr lang="en-GB" smtClean="0"/>
              <a:t>72</a:t>
            </a:fld>
            <a:endParaRPr lang="en-GB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A89D5-560C-4369-A313-7C24EDF02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Common distributions: Normal / Gaussian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BC91F-1C76-43AE-8B2A-956D48B768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t>Solution:</a:t>
            </a:r>
          </a:p>
          <a:p>
            <a:pPr marL="0" lvl="0" indent="0">
              <a:buNone/>
            </a:pPr>
            <a14:m xmlns:a14="http://schemas.microsoft.com/office/drawing/2010/main">
              <m:oMathPara xmlns:m="http://schemas.openxmlformats.org/officeDocument/2006/math">
                <m:oMathParaPr>
                  <m:jc m:val="center"/>
                </m:oMathParaPr>
                <m:oMath xmlns:m="http://schemas.openxmlformats.org/officeDocument/2006/math">
                  <m:r>
                    <a:rPr>
                      <a:latin typeface="Cambria Math" panose="02040503050406030204" pitchFamily="18" charset="0"/>
                    </a:rPr>
                    <m:t> </m:t>
                  </m:r>
                </m:oMath>
              </m:oMathPara>
            </a14:m>
            <a:endParaRPr/>
          </a:p>
          <a:p>
            <a:pPr marL="0" lvl="0" indent="0">
              <a:buNone/>
            </a:pPr>
            <a:r>
              <a:t>As we will see later, a sample mean </a:t>
            </a:r>
            <a14:m xmlns:a14="http://schemas.microsoft.com/office/drawing/2010/main">
              <m:oMath xmlns:m="http://schemas.openxmlformats.org/officeDocument/2006/math">
                <m:acc>
                  <m:accPr>
                    <m:chr m:val="‾"/>
                    <m:ctrlPr>
                      <a:rPr>
                        <a:latin typeface="Cambria Math" panose="02040503050406030204" pitchFamily="18" charset="0"/>
                      </a:rPr>
                    </m:ctrlPr>
                  </m:accPr>
                  <m:e>
                    <m:r>
                      <a:rPr>
                        <a:latin typeface="Cambria Math" panose="02040503050406030204" pitchFamily="18" charset="0"/>
                      </a:rPr>
                      <m:t>𝑋</m:t>
                    </m:r>
                  </m:e>
                </m:acc>
              </m:oMath>
            </a14:m>
            <a:r>
              <a:t> calculated over a large enough sample size, will be approximately normally distributed, with standard deviation equal to the standard error. Suppose you have conducted a study with 522 participants, measuring the height of each of them. You have calculated a sample mean of 171cm with a standard error of 0.2cm. What is the probability of the true population mean to be less than 168cm?</a:t>
            </a:r>
          </a:p>
          <a:p>
            <a:pPr marL="0" lvl="0" indent="0">
              <a:buNone/>
            </a:pPr>
            <a:r>
              <a:t>Our estimate for the population mean </a:t>
            </a:r>
            <a14:m xmlns:a14="http://schemas.microsoft.com/office/drawing/2010/main">
              <m:oMath xmlns:m="http://schemas.openxmlformats.org/officeDocument/2006/math">
                <m:r>
                  <a:rPr>
                    <a:latin typeface="Cambria Math" panose="02040503050406030204" pitchFamily="18" charset="0"/>
                  </a:rPr>
                  <m:t>𝜇</m:t>
                </m:r>
              </m:oMath>
            </a14:m>
            <a:r>
              <a:t> is the observed sample mean </a:t>
            </a:r>
            <a14:m xmlns:a14="http://schemas.microsoft.com/office/drawing/2010/main">
              <m:oMath xmlns:m="http://schemas.openxmlformats.org/officeDocument/2006/math">
                <m:acc>
                  <m:accPr>
                    <m:chr m:val="‾"/>
                    <m:ctrlPr>
                      <a:rPr>
                        <a:latin typeface="Cambria Math" panose="02040503050406030204" pitchFamily="18" charset="0"/>
                      </a:rPr>
                    </m:ctrlPr>
                  </m:accPr>
                  <m:e>
                    <m:r>
                      <a:rPr>
                        <a:latin typeface="Cambria Math" panose="02040503050406030204" pitchFamily="18" charset="0"/>
                      </a:rPr>
                      <m:t>𝑥</m:t>
                    </m:r>
                  </m:e>
                </m:acc>
              </m:oMath>
            </a14:m>
            <a:r>
              <a:t>. The estimator for the sample mean, </a:t>
            </a:r>
            <a14:m xmlns:a14="http://schemas.microsoft.com/office/drawing/2010/main">
              <m:oMath xmlns:m="http://schemas.openxmlformats.org/officeDocument/2006/math">
                <m:acc>
                  <m:accPr>
                    <m:chr m:val="‾"/>
                    <m:ctrlPr>
                      <a:rPr>
                        <a:latin typeface="Cambria Math" panose="02040503050406030204" pitchFamily="18" charset="0"/>
                      </a:rPr>
                    </m:ctrlPr>
                  </m:accPr>
                  <m:e>
                    <m:r>
                      <a:rPr>
                        <a:latin typeface="Cambria Math" panose="02040503050406030204" pitchFamily="18" charset="0"/>
                      </a:rPr>
                      <m:t>𝑋</m:t>
                    </m:r>
                  </m:e>
                </m:acc>
              </m:oMath>
            </a14:m>
            <a:r>
              <a:t>, has an approximate </a:t>
            </a:r>
            <a14:m xmlns:a14="http://schemas.microsoft.com/office/drawing/2010/main">
              <m:oMath xmlns:m="http://schemas.openxmlformats.org/officeDocument/2006/math">
                <m:r>
                  <a:rPr>
                    <a:latin typeface="Cambria Math" panose="02040503050406030204" pitchFamily="18" charset="0"/>
                  </a:rPr>
                  <m:t>𝒩</m:t>
                </m:r>
                <m:d>
                  <m:dPr>
                    <m:ctrlPr>
                      <a:rPr i="1">
                        <a:latin typeface="Cambria Math" panose="02040503050406030204" pitchFamily="18" charset="0"/>
                      </a:rPr>
                    </m:ctrlPr>
                  </m:dPr>
                  <m:e>
                    <m:r>
                      <a:rPr>
                        <a:latin typeface="Cambria Math" panose="02040503050406030204" pitchFamily="18" charset="0"/>
                      </a:rPr>
                      <m:t>171,0.2</m:t>
                    </m:r>
                  </m:e>
                </m:d>
              </m:oMath>
            </a14:m>
            <a:r>
              <a:t> distribution and hence to compute </a:t>
            </a:r>
            <a14:m xmlns:a14="http://schemas.microsoft.com/office/drawing/2010/main">
              <m:oMath xmlns:m="http://schemas.openxmlformats.org/officeDocument/2006/math">
                <m:r>
                  <a:rPr>
                    <a:latin typeface="Cambria Math" panose="02040503050406030204" pitchFamily="18" charset="0"/>
                  </a:rPr>
                  <m:t>𝑃</m:t>
                </m:r>
                <m:d>
                  <m:dPr>
                    <m:ctrlPr>
                      <a:rPr i="1">
                        <a:latin typeface="Cambria Math" panose="02040503050406030204" pitchFamily="18" charset="0"/>
                      </a:rPr>
                    </m:ctrlPr>
                  </m:dPr>
                  <m:e>
                    <m:acc>
                      <m:accPr>
                        <m:chr m:val="‾"/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  <m:r>
                      <a:rPr>
                        <a:latin typeface="Cambria Math" panose="02040503050406030204" pitchFamily="18" charset="0"/>
                      </a:rPr>
                      <m:t>&lt;168</m:t>
                    </m:r>
                  </m:e>
                </m:d>
              </m:oMath>
            </a14:m>
            <a:r>
              <a:t>. In R this is </a:t>
            </a:r>
            <a:r>
              <a:rPr>
                <a:latin typeface="Courier"/>
              </a:rPr>
              <a:t>pnorm(168,mean=171,sd=0.2)</a:t>
            </a:r>
            <a:r>
              <a:t>. The probability for this is </a:t>
            </a:r>
            <a14:m xmlns:a14="http://schemas.microsoft.com/office/drawing/2010/main">
              <m:oMath xmlns:m="http://schemas.openxmlformats.org/officeDocument/2006/math">
                <m:r>
                  <a:rPr>
                    <a:latin typeface="Cambria Math" panose="02040503050406030204" pitchFamily="18" charset="0"/>
                  </a:rPr>
                  <m:t>𝑝</m:t>
                </m:r>
                <m:r>
                  <a:rPr>
                    <a:latin typeface="Cambria Math" panose="02040503050406030204" pitchFamily="18" charset="0"/>
                  </a:rPr>
                  <m:t>=3.67⋅</m:t>
                </m:r>
                <m:sSup>
                  <m:sSupPr>
                    <m:ctrlPr>
                      <a:rPr i="1">
                        <a:latin typeface="Cambria Math" panose="02040503050406030204" pitchFamily="18" charset="0"/>
                      </a:rPr>
                    </m:ctrlPr>
                  </m:sSupPr>
                  <m:e>
                    <m:r>
                      <a:rPr>
                        <a:latin typeface="Cambria Math" panose="02040503050406030204" pitchFamily="18" charset="0"/>
                      </a:rPr>
                      <m:t>10</m:t>
                    </m:r>
                  </m:e>
                  <m:sup>
                    <m:r>
                      <a:rPr>
                        <a:latin typeface="Cambria Math" panose="02040503050406030204" pitchFamily="18" charset="0"/>
                      </a:rPr>
                      <m:t>−51</m:t>
                    </m:r>
                  </m:sup>
                </m:sSup>
              </m:oMath>
            </a14:m>
            <a:r>
              <a:t> – extremely unlikely.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3F998A-2A5E-471F-9FEB-2559B0A7F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5CB42-CF14-4293-8971-6DCD1AAE8BE7}" type="slidenum">
              <a:rPr lang="en-GB" smtClean="0"/>
              <a:t>73</a:t>
            </a:fld>
            <a:endParaRPr lang="en-GB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A89D5-560C-4369-A313-7C24EDF02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Common distributions: Normal / Gaussian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BC91F-1C76-43AE-8B2A-956D48B768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>
              <a:buNone/>
            </a:pPr>
            <a:r>
              <a:rPr>
                <a:latin typeface="Courier"/>
              </a:rPr>
              <a:t>l</a:t>
            </a:r>
            <a:r>
              <a:rPr>
                <a:solidFill>
                  <a:srgbClr val="007020"/>
                </a:solidFill>
                <a:latin typeface="Courier"/>
              </a:rPr>
              <a:t>&lt;-</a:t>
            </a:r>
            <a:r>
              <a:rPr>
                <a:solidFill>
                  <a:srgbClr val="40A070"/>
                </a:solidFill>
                <a:latin typeface="Courier"/>
              </a:rPr>
              <a:t>1000</a:t>
            </a:r>
            <a:r>
              <a:rPr>
                <a:latin typeface="Courier"/>
              </a:rPr>
              <a:t>; x</a:t>
            </a:r>
            <a:r>
              <a:rPr>
                <a:solidFill>
                  <a:srgbClr val="007020"/>
                </a:solidFill>
                <a:latin typeface="Courier"/>
              </a:rPr>
              <a:t>&lt;-</a:t>
            </a:r>
            <a:r>
              <a:rPr>
                <a:solidFill>
                  <a:srgbClr val="06287E"/>
                </a:solidFill>
                <a:latin typeface="Courier"/>
              </a:rPr>
              <a:t>seq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4070A0"/>
                </a:solidFill>
                <a:latin typeface="Courier"/>
              </a:rPr>
              <a:t>-</a:t>
            </a:r>
            <a:r>
              <a:rPr>
                <a:solidFill>
                  <a:srgbClr val="40A070"/>
                </a:solidFill>
                <a:latin typeface="Courier"/>
              </a:rPr>
              <a:t>5</a:t>
            </a:r>
            <a:r>
              <a:rPr>
                <a:latin typeface="Courier"/>
              </a:rPr>
              <a:t>,</a:t>
            </a:r>
            <a:r>
              <a:rPr>
                <a:solidFill>
                  <a:srgbClr val="40A070"/>
                </a:solidFill>
                <a:latin typeface="Courier"/>
              </a:rPr>
              <a:t>5</a:t>
            </a:r>
            <a:r>
              <a:rPr>
                <a:latin typeface="Courier"/>
              </a:rPr>
              <a:t>,</a:t>
            </a:r>
            <a:r>
              <a:rPr>
                <a:solidFill>
                  <a:srgbClr val="7D9029"/>
                </a:solidFill>
                <a:latin typeface="Courier"/>
              </a:rPr>
              <a:t>length=</a:t>
            </a:r>
            <a:r>
              <a:rPr>
                <a:latin typeface="Courier"/>
              </a:rPr>
              <a:t>l)</a:t>
            </a:r>
            <a:br/>
            <a:r>
              <a:rPr>
                <a:latin typeface="Courier"/>
              </a:rPr>
              <a:t>p1x</a:t>
            </a:r>
            <a:r>
              <a:rPr>
                <a:solidFill>
                  <a:srgbClr val="007020"/>
                </a:solidFill>
                <a:latin typeface="Courier"/>
              </a:rPr>
              <a:t>&lt;-</a:t>
            </a:r>
            <a:r>
              <a:rPr>
                <a:solidFill>
                  <a:srgbClr val="06287E"/>
                </a:solidFill>
                <a:latin typeface="Courier"/>
              </a:rPr>
              <a:t>dnorm</a:t>
            </a:r>
            <a:r>
              <a:rPr>
                <a:latin typeface="Courier"/>
              </a:rPr>
              <a:t>(x,</a:t>
            </a:r>
            <a:r>
              <a:rPr>
                <a:solidFill>
                  <a:srgbClr val="7D9029"/>
                </a:solidFill>
                <a:latin typeface="Courier"/>
              </a:rPr>
              <a:t>mean=</a:t>
            </a:r>
            <a:r>
              <a:rPr>
                <a:solidFill>
                  <a:srgbClr val="40A070"/>
                </a:solidFill>
                <a:latin typeface="Courier"/>
              </a:rPr>
              <a:t>0</a:t>
            </a:r>
            <a:r>
              <a:rPr>
                <a:latin typeface="Courier"/>
              </a:rPr>
              <a:t>,</a:t>
            </a:r>
            <a:r>
              <a:rPr>
                <a:solidFill>
                  <a:srgbClr val="7D9029"/>
                </a:solidFill>
                <a:latin typeface="Courier"/>
              </a:rPr>
              <a:t>sd=</a:t>
            </a:r>
            <a:r>
              <a:rPr>
                <a:solidFill>
                  <a:srgbClr val="40A070"/>
                </a:solidFill>
                <a:latin typeface="Courier"/>
              </a:rPr>
              <a:t>1</a:t>
            </a:r>
            <a:r>
              <a:rPr>
                <a:latin typeface="Courier"/>
              </a:rPr>
              <a:t>); p2x</a:t>
            </a:r>
            <a:r>
              <a:rPr>
                <a:solidFill>
                  <a:srgbClr val="007020"/>
                </a:solidFill>
                <a:latin typeface="Courier"/>
              </a:rPr>
              <a:t>&lt;-</a:t>
            </a:r>
            <a:r>
              <a:rPr>
                <a:solidFill>
                  <a:srgbClr val="06287E"/>
                </a:solidFill>
                <a:latin typeface="Courier"/>
              </a:rPr>
              <a:t>dnorm</a:t>
            </a:r>
            <a:r>
              <a:rPr>
                <a:latin typeface="Courier"/>
              </a:rPr>
              <a:t>(x,</a:t>
            </a:r>
            <a:r>
              <a:rPr>
                <a:solidFill>
                  <a:srgbClr val="7D9029"/>
                </a:solidFill>
                <a:latin typeface="Courier"/>
              </a:rPr>
              <a:t>mean=</a:t>
            </a:r>
            <a:r>
              <a:rPr>
                <a:solidFill>
                  <a:srgbClr val="40A070"/>
                </a:solidFill>
                <a:latin typeface="Courier"/>
              </a:rPr>
              <a:t>0</a:t>
            </a:r>
            <a:r>
              <a:rPr>
                <a:latin typeface="Courier"/>
              </a:rPr>
              <a:t>,</a:t>
            </a:r>
            <a:r>
              <a:rPr>
                <a:solidFill>
                  <a:srgbClr val="7D9029"/>
                </a:solidFill>
                <a:latin typeface="Courier"/>
              </a:rPr>
              <a:t>sd=</a:t>
            </a:r>
            <a:r>
              <a:rPr>
                <a:solidFill>
                  <a:srgbClr val="40A070"/>
                </a:solidFill>
                <a:latin typeface="Courier"/>
              </a:rPr>
              <a:t>2</a:t>
            </a:r>
            <a:r>
              <a:rPr>
                <a:latin typeface="Courier"/>
              </a:rPr>
              <a:t>)</a:t>
            </a:r>
            <a:br/>
            <a:r>
              <a:rPr>
                <a:latin typeface="Courier"/>
              </a:rPr>
              <a:t>p3x</a:t>
            </a:r>
            <a:r>
              <a:rPr>
                <a:solidFill>
                  <a:srgbClr val="007020"/>
                </a:solidFill>
                <a:latin typeface="Courier"/>
              </a:rPr>
              <a:t>&lt;-</a:t>
            </a:r>
            <a:r>
              <a:rPr>
                <a:solidFill>
                  <a:srgbClr val="06287E"/>
                </a:solidFill>
                <a:latin typeface="Courier"/>
              </a:rPr>
              <a:t>dnorm</a:t>
            </a:r>
            <a:r>
              <a:rPr>
                <a:latin typeface="Courier"/>
              </a:rPr>
              <a:t>(x,</a:t>
            </a:r>
            <a:r>
              <a:rPr>
                <a:solidFill>
                  <a:srgbClr val="7D9029"/>
                </a:solidFill>
                <a:latin typeface="Courier"/>
              </a:rPr>
              <a:t>mean=</a:t>
            </a:r>
            <a:r>
              <a:rPr>
                <a:solidFill>
                  <a:srgbClr val="40A070"/>
                </a:solidFill>
                <a:latin typeface="Courier"/>
              </a:rPr>
              <a:t>0</a:t>
            </a:r>
            <a:r>
              <a:rPr>
                <a:latin typeface="Courier"/>
              </a:rPr>
              <a:t>,</a:t>
            </a:r>
            <a:r>
              <a:rPr>
                <a:solidFill>
                  <a:srgbClr val="7D9029"/>
                </a:solidFill>
                <a:latin typeface="Courier"/>
              </a:rPr>
              <a:t>sd=</a:t>
            </a:r>
            <a:r>
              <a:rPr>
                <a:solidFill>
                  <a:srgbClr val="40A070"/>
                </a:solidFill>
                <a:latin typeface="Courier"/>
              </a:rPr>
              <a:t>0.5</a:t>
            </a:r>
            <a:r>
              <a:rPr>
                <a:latin typeface="Courier"/>
              </a:rPr>
              <a:t>); p4x</a:t>
            </a:r>
            <a:r>
              <a:rPr>
                <a:solidFill>
                  <a:srgbClr val="007020"/>
                </a:solidFill>
                <a:latin typeface="Courier"/>
              </a:rPr>
              <a:t>&lt;-</a:t>
            </a:r>
            <a:r>
              <a:rPr>
                <a:solidFill>
                  <a:srgbClr val="06287E"/>
                </a:solidFill>
                <a:latin typeface="Courier"/>
              </a:rPr>
              <a:t>dnorm</a:t>
            </a:r>
            <a:r>
              <a:rPr>
                <a:latin typeface="Courier"/>
              </a:rPr>
              <a:t>(x,</a:t>
            </a:r>
            <a:r>
              <a:rPr>
                <a:solidFill>
                  <a:srgbClr val="7D9029"/>
                </a:solidFill>
                <a:latin typeface="Courier"/>
              </a:rPr>
              <a:t>mean=</a:t>
            </a:r>
            <a:r>
              <a:rPr>
                <a:solidFill>
                  <a:srgbClr val="40A070"/>
                </a:solidFill>
                <a:latin typeface="Courier"/>
              </a:rPr>
              <a:t>2</a:t>
            </a:r>
            <a:r>
              <a:rPr>
                <a:latin typeface="Courier"/>
              </a:rPr>
              <a:t>,</a:t>
            </a:r>
            <a:r>
              <a:rPr>
                <a:solidFill>
                  <a:srgbClr val="7D9029"/>
                </a:solidFill>
                <a:latin typeface="Courier"/>
              </a:rPr>
              <a:t>sd=</a:t>
            </a:r>
            <a:r>
              <a:rPr>
                <a:solidFill>
                  <a:srgbClr val="40A070"/>
                </a:solidFill>
                <a:latin typeface="Courier"/>
              </a:rPr>
              <a:t>1</a:t>
            </a:r>
            <a:r>
              <a:rPr>
                <a:latin typeface="Courier"/>
              </a:rPr>
              <a:t>)</a:t>
            </a:r>
            <a:br/>
            <a:r>
              <a:rPr>
                <a:latin typeface="Courier"/>
              </a:rPr>
              <a:t>xFull</a:t>
            </a:r>
            <a:r>
              <a:rPr>
                <a:solidFill>
                  <a:srgbClr val="007020"/>
                </a:solidFill>
                <a:latin typeface="Courier"/>
              </a:rPr>
              <a:t>&lt;-</a:t>
            </a:r>
            <a:r>
              <a:rPr>
                <a:solidFill>
                  <a:srgbClr val="06287E"/>
                </a:solidFill>
                <a:latin typeface="Courier"/>
              </a:rPr>
              <a:t>rep</a:t>
            </a:r>
            <a:r>
              <a:rPr>
                <a:latin typeface="Courier"/>
              </a:rPr>
              <a:t>(x,</a:t>
            </a:r>
            <a:r>
              <a:rPr>
                <a:solidFill>
                  <a:srgbClr val="40A070"/>
                </a:solidFill>
                <a:latin typeface="Courier"/>
              </a:rPr>
              <a:t>4</a:t>
            </a:r>
            <a:r>
              <a:rPr>
                <a:latin typeface="Courier"/>
              </a:rPr>
              <a:t>); pFull</a:t>
            </a:r>
            <a:r>
              <a:rPr>
                <a:solidFill>
                  <a:srgbClr val="007020"/>
                </a:solidFill>
                <a:latin typeface="Courier"/>
              </a:rPr>
              <a:t>&lt;-</a:t>
            </a:r>
            <a:r>
              <a:rPr>
                <a:solidFill>
                  <a:srgbClr val="06287E"/>
                </a:solidFill>
                <a:latin typeface="Courier"/>
              </a:rPr>
              <a:t>c</a:t>
            </a:r>
            <a:r>
              <a:rPr>
                <a:latin typeface="Courier"/>
              </a:rPr>
              <a:t>(p1x,p2x,p3x,p4x)</a:t>
            </a:r>
            <a:br/>
            <a:r>
              <a:rPr>
                <a:latin typeface="Courier"/>
              </a:rPr>
              <a:t>pars</a:t>
            </a:r>
            <a:r>
              <a:rPr>
                <a:solidFill>
                  <a:srgbClr val="007020"/>
                </a:solidFill>
                <a:latin typeface="Courier"/>
              </a:rPr>
              <a:t>&lt;-</a:t>
            </a:r>
            <a:r>
              <a:rPr>
                <a:solidFill>
                  <a:srgbClr val="06287E"/>
                </a:solidFill>
                <a:latin typeface="Courier"/>
              </a:rPr>
              <a:t>factor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06287E"/>
                </a:solidFill>
                <a:latin typeface="Courier"/>
              </a:rPr>
              <a:t>c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06287E"/>
                </a:solidFill>
                <a:latin typeface="Courier"/>
              </a:rPr>
              <a:t>rep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40A070"/>
                </a:solidFill>
                <a:latin typeface="Courier"/>
              </a:rPr>
              <a:t>1</a:t>
            </a:r>
            <a:r>
              <a:rPr>
                <a:latin typeface="Courier"/>
              </a:rPr>
              <a:t>,l),</a:t>
            </a:r>
            <a:r>
              <a:rPr>
                <a:solidFill>
                  <a:srgbClr val="06287E"/>
                </a:solidFill>
                <a:latin typeface="Courier"/>
              </a:rPr>
              <a:t>rep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40A070"/>
                </a:solidFill>
                <a:latin typeface="Courier"/>
              </a:rPr>
              <a:t>2</a:t>
            </a:r>
            <a:r>
              <a:rPr>
                <a:latin typeface="Courier"/>
              </a:rPr>
              <a:t>,l),</a:t>
            </a:r>
            <a:r>
              <a:rPr>
                <a:solidFill>
                  <a:srgbClr val="06287E"/>
                </a:solidFill>
                <a:latin typeface="Courier"/>
              </a:rPr>
              <a:t>rep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40A070"/>
                </a:solidFill>
                <a:latin typeface="Courier"/>
              </a:rPr>
              <a:t>3</a:t>
            </a:r>
            <a:r>
              <a:rPr>
                <a:latin typeface="Courier"/>
              </a:rPr>
              <a:t>,l),</a:t>
            </a:r>
            <a:r>
              <a:rPr>
                <a:solidFill>
                  <a:srgbClr val="06287E"/>
                </a:solidFill>
                <a:latin typeface="Courier"/>
              </a:rPr>
              <a:t>rep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40A070"/>
                </a:solidFill>
                <a:latin typeface="Courier"/>
              </a:rPr>
              <a:t>4</a:t>
            </a:r>
            <a:r>
              <a:rPr>
                <a:latin typeface="Courier"/>
              </a:rPr>
              <a:t>,l)))</a:t>
            </a:r>
            <a:br/>
            <a:r>
              <a:rPr>
                <a:latin typeface="Courier"/>
              </a:rPr>
              <a:t>df</a:t>
            </a:r>
            <a:r>
              <a:rPr>
                <a:solidFill>
                  <a:srgbClr val="007020"/>
                </a:solidFill>
                <a:latin typeface="Courier"/>
              </a:rPr>
              <a:t>&lt;-</a:t>
            </a:r>
            <a:r>
              <a:rPr>
                <a:solidFill>
                  <a:srgbClr val="06287E"/>
                </a:solidFill>
                <a:latin typeface="Courier"/>
              </a:rPr>
              <a:t>tibble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x=</a:t>
            </a:r>
            <a:r>
              <a:rPr>
                <a:latin typeface="Courier"/>
              </a:rPr>
              <a:t>xFull,</a:t>
            </a:r>
            <a:r>
              <a:rPr>
                <a:solidFill>
                  <a:srgbClr val="7D9029"/>
                </a:solidFill>
                <a:latin typeface="Courier"/>
              </a:rPr>
              <a:t>p=</a:t>
            </a:r>
            <a:r>
              <a:rPr>
                <a:latin typeface="Courier"/>
              </a:rPr>
              <a:t>pFull,</a:t>
            </a:r>
            <a:r>
              <a:rPr>
                <a:solidFill>
                  <a:srgbClr val="7D9029"/>
                </a:solidFill>
                <a:latin typeface="Courier"/>
              </a:rPr>
              <a:t>pars=</a:t>
            </a:r>
            <a:r>
              <a:rPr>
                <a:latin typeface="Courier"/>
              </a:rPr>
              <a:t>pars)</a:t>
            </a:r>
            <a:br/>
            <a:br/>
            <a:r>
              <a:rPr>
                <a:latin typeface="Courier"/>
              </a:rPr>
              <a:t>cols</a:t>
            </a:r>
            <a:r>
              <a:rPr>
                <a:solidFill>
                  <a:srgbClr val="007020"/>
                </a:solidFill>
                <a:latin typeface="Courier"/>
              </a:rPr>
              <a:t>&lt;-</a:t>
            </a:r>
            <a:r>
              <a:rPr>
                <a:solidFill>
                  <a:srgbClr val="06287E"/>
                </a:solidFill>
                <a:latin typeface="Courier"/>
              </a:rPr>
              <a:t>c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4070A0"/>
                </a:solidFill>
                <a:latin typeface="Courier"/>
              </a:rPr>
              <a:t>"darkgrey"</a:t>
            </a:r>
            <a:r>
              <a:rPr>
                <a:latin typeface="Courier"/>
              </a:rPr>
              <a:t>, </a:t>
            </a:r>
            <a:r>
              <a:rPr>
                <a:solidFill>
                  <a:srgbClr val="4070A0"/>
                </a:solidFill>
                <a:latin typeface="Courier"/>
              </a:rPr>
              <a:t>"steelblue"</a:t>
            </a:r>
            <a:r>
              <a:rPr>
                <a:latin typeface="Courier"/>
              </a:rPr>
              <a:t>, </a:t>
            </a:r>
            <a:r>
              <a:rPr>
                <a:solidFill>
                  <a:srgbClr val="4070A0"/>
                </a:solidFill>
                <a:latin typeface="Courier"/>
              </a:rPr>
              <a:t>"salmon"</a:t>
            </a:r>
            <a:r>
              <a:rPr>
                <a:latin typeface="Courier"/>
              </a:rPr>
              <a:t>, </a:t>
            </a:r>
            <a:r>
              <a:rPr>
                <a:solidFill>
                  <a:srgbClr val="4070A0"/>
                </a:solidFill>
                <a:latin typeface="Courier"/>
              </a:rPr>
              <a:t>"orange"</a:t>
            </a:r>
            <a:r>
              <a:rPr>
                <a:latin typeface="Courier"/>
              </a:rPr>
              <a:t>)</a:t>
            </a:r>
            <a:br/>
            <a:r>
              <a:rPr>
                <a:latin typeface="Courier"/>
              </a:rPr>
              <a:t>labs</a:t>
            </a:r>
            <a:r>
              <a:rPr>
                <a:solidFill>
                  <a:srgbClr val="007020"/>
                </a:solidFill>
                <a:latin typeface="Courier"/>
              </a:rPr>
              <a:t>&lt;-</a:t>
            </a:r>
            <a:r>
              <a:rPr>
                <a:solidFill>
                  <a:srgbClr val="06287E"/>
                </a:solidFill>
                <a:latin typeface="Courier"/>
              </a:rPr>
              <a:t>c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06287E"/>
                </a:solidFill>
                <a:latin typeface="Courier"/>
              </a:rPr>
              <a:t>expression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06287E"/>
                </a:solidFill>
                <a:latin typeface="Courier"/>
              </a:rPr>
              <a:t>paste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sep=</a:t>
            </a:r>
            <a:r>
              <a:rPr>
                <a:solidFill>
                  <a:srgbClr val="4070A0"/>
                </a:solidFill>
                <a:latin typeface="Courier"/>
              </a:rPr>
              <a:t>""</a:t>
            </a:r>
            <a:r>
              <a:rPr>
                <a:latin typeface="Courier"/>
              </a:rPr>
              <a:t>,mu,</a:t>
            </a:r>
            <a:r>
              <a:rPr>
                <a:solidFill>
                  <a:srgbClr val="4070A0"/>
                </a:solidFill>
                <a:latin typeface="Courier"/>
              </a:rPr>
              <a:t>"=0, "</a:t>
            </a:r>
            <a:r>
              <a:rPr>
                <a:latin typeface="Courier"/>
              </a:rPr>
              <a:t>,sigma,</a:t>
            </a:r>
            <a:r>
              <a:rPr>
                <a:solidFill>
                  <a:srgbClr val="4070A0"/>
                </a:solidFill>
                <a:latin typeface="Courier"/>
              </a:rPr>
              <a:t>"=1"</a:t>
            </a:r>
            <a:r>
              <a:rPr>
                <a:latin typeface="Courier"/>
              </a:rPr>
              <a:t>)),</a:t>
            </a:r>
            <a:br/>
            <a:r>
              <a:rPr>
                <a:latin typeface="Courier"/>
              </a:rPr>
              <a:t>        </a:t>
            </a:r>
            <a:r>
              <a:rPr>
                <a:solidFill>
                  <a:srgbClr val="06287E"/>
                </a:solidFill>
                <a:latin typeface="Courier"/>
              </a:rPr>
              <a:t>expression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06287E"/>
                </a:solidFill>
                <a:latin typeface="Courier"/>
              </a:rPr>
              <a:t>paste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sep=</a:t>
            </a:r>
            <a:r>
              <a:rPr>
                <a:solidFill>
                  <a:srgbClr val="4070A0"/>
                </a:solidFill>
                <a:latin typeface="Courier"/>
              </a:rPr>
              <a:t>""</a:t>
            </a:r>
            <a:r>
              <a:rPr>
                <a:latin typeface="Courier"/>
              </a:rPr>
              <a:t>,mu,</a:t>
            </a:r>
            <a:r>
              <a:rPr>
                <a:solidFill>
                  <a:srgbClr val="4070A0"/>
                </a:solidFill>
                <a:latin typeface="Courier"/>
              </a:rPr>
              <a:t>"=0, "</a:t>
            </a:r>
            <a:r>
              <a:rPr>
                <a:latin typeface="Courier"/>
              </a:rPr>
              <a:t>,sigma,</a:t>
            </a:r>
            <a:r>
              <a:rPr>
                <a:solidFill>
                  <a:srgbClr val="4070A0"/>
                </a:solidFill>
                <a:latin typeface="Courier"/>
              </a:rPr>
              <a:t>"=2"</a:t>
            </a:r>
            <a:r>
              <a:rPr>
                <a:latin typeface="Courier"/>
              </a:rPr>
              <a:t>)),</a:t>
            </a:r>
            <a:br/>
            <a:r>
              <a:rPr>
                <a:latin typeface="Courier"/>
              </a:rPr>
              <a:t>        </a:t>
            </a:r>
            <a:r>
              <a:rPr>
                <a:solidFill>
                  <a:srgbClr val="06287E"/>
                </a:solidFill>
                <a:latin typeface="Courier"/>
              </a:rPr>
              <a:t>expression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06287E"/>
                </a:solidFill>
                <a:latin typeface="Courier"/>
              </a:rPr>
              <a:t>paste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sep=</a:t>
            </a:r>
            <a:r>
              <a:rPr>
                <a:solidFill>
                  <a:srgbClr val="4070A0"/>
                </a:solidFill>
                <a:latin typeface="Courier"/>
              </a:rPr>
              <a:t>""</a:t>
            </a:r>
            <a:r>
              <a:rPr>
                <a:latin typeface="Courier"/>
              </a:rPr>
              <a:t>,mu,</a:t>
            </a:r>
            <a:r>
              <a:rPr>
                <a:solidFill>
                  <a:srgbClr val="4070A0"/>
                </a:solidFill>
                <a:latin typeface="Courier"/>
              </a:rPr>
              <a:t>"=0, "</a:t>
            </a:r>
            <a:r>
              <a:rPr>
                <a:latin typeface="Courier"/>
              </a:rPr>
              <a:t>,sigma,</a:t>
            </a:r>
            <a:r>
              <a:rPr>
                <a:solidFill>
                  <a:srgbClr val="4070A0"/>
                </a:solidFill>
                <a:latin typeface="Courier"/>
              </a:rPr>
              <a:t>"=0.5"</a:t>
            </a:r>
            <a:r>
              <a:rPr>
                <a:latin typeface="Courier"/>
              </a:rPr>
              <a:t>)),</a:t>
            </a:r>
            <a:br/>
            <a:r>
              <a:rPr>
                <a:latin typeface="Courier"/>
              </a:rPr>
              <a:t>        </a:t>
            </a:r>
            <a:r>
              <a:rPr>
                <a:solidFill>
                  <a:srgbClr val="06287E"/>
                </a:solidFill>
                <a:latin typeface="Courier"/>
              </a:rPr>
              <a:t>expression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06287E"/>
                </a:solidFill>
                <a:latin typeface="Courier"/>
              </a:rPr>
              <a:t>paste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sep=</a:t>
            </a:r>
            <a:r>
              <a:rPr>
                <a:solidFill>
                  <a:srgbClr val="4070A0"/>
                </a:solidFill>
                <a:latin typeface="Courier"/>
              </a:rPr>
              <a:t>""</a:t>
            </a:r>
            <a:r>
              <a:rPr>
                <a:latin typeface="Courier"/>
              </a:rPr>
              <a:t>,mu,</a:t>
            </a:r>
            <a:r>
              <a:rPr>
                <a:solidFill>
                  <a:srgbClr val="4070A0"/>
                </a:solidFill>
                <a:latin typeface="Courier"/>
              </a:rPr>
              <a:t>"=2, "</a:t>
            </a:r>
            <a:r>
              <a:rPr>
                <a:latin typeface="Courier"/>
              </a:rPr>
              <a:t>,sigma,</a:t>
            </a:r>
            <a:r>
              <a:rPr>
                <a:solidFill>
                  <a:srgbClr val="4070A0"/>
                </a:solidFill>
                <a:latin typeface="Courier"/>
              </a:rPr>
              <a:t>"=1"</a:t>
            </a:r>
            <a:r>
              <a:rPr>
                <a:latin typeface="Courier"/>
              </a:rPr>
              <a:t>)))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3F998A-2A5E-471F-9FEB-2559B0A7F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5CB42-CF14-4293-8971-6DCD1AAE8BE7}" type="slidenum">
              <a:rPr lang="en-GB" smtClean="0"/>
              <a:t>74</a:t>
            </a:fld>
            <a:endParaRPr lang="en-GB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C315F-F711-43BA-8C23-8D50769E3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7266522" cy="796247"/>
          </a:xfrm>
        </p:spPr>
        <p:txBody>
          <a:bodyPr/>
          <a:lstStyle/>
          <a:p>
            <a:pPr marL="0" lvl="0" indent="0">
              <a:buNone/>
            </a:pPr>
            <a:r>
              <a:rPr dirty="0"/>
              <a:t>Common distributions: Normal / Gaussian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C278EB-CD3C-4569-8B41-D3DDD3B4004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lvl="0" indent="0">
              <a:buNone/>
            </a:pPr>
            <a:r>
              <a:rPr>
                <a:solidFill>
                  <a:srgbClr val="06287E"/>
                </a:solidFill>
                <a:latin typeface="Courier"/>
              </a:rPr>
              <a:t>ggplot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data=</a:t>
            </a:r>
            <a:r>
              <a:rPr>
                <a:latin typeface="Courier"/>
              </a:rPr>
              <a:t>df,</a:t>
            </a:r>
            <a:r>
              <a:rPr>
                <a:solidFill>
                  <a:srgbClr val="7D9029"/>
                </a:solidFill>
                <a:latin typeface="Courier"/>
              </a:rPr>
              <a:t>mapping=</a:t>
            </a:r>
            <a:r>
              <a:rPr>
                <a:solidFill>
                  <a:srgbClr val="06287E"/>
                </a:solidFill>
                <a:latin typeface="Courier"/>
              </a:rPr>
              <a:t>aes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x=</a:t>
            </a:r>
            <a:r>
              <a:rPr>
                <a:latin typeface="Courier"/>
              </a:rPr>
              <a:t>x,</a:t>
            </a:r>
            <a:r>
              <a:rPr>
                <a:solidFill>
                  <a:srgbClr val="7D9029"/>
                </a:solidFill>
                <a:latin typeface="Courier"/>
              </a:rPr>
              <a:t>y=</a:t>
            </a:r>
            <a:r>
              <a:rPr>
                <a:latin typeface="Courier"/>
              </a:rPr>
              <a:t>p,</a:t>
            </a:r>
            <a:r>
              <a:rPr>
                <a:solidFill>
                  <a:srgbClr val="7D9029"/>
                </a:solidFill>
                <a:latin typeface="Courier"/>
              </a:rPr>
              <a:t>colour=</a:t>
            </a:r>
            <a:r>
              <a:rPr>
                <a:latin typeface="Courier"/>
              </a:rPr>
              <a:t>pars,</a:t>
            </a:r>
            <a:r>
              <a:rPr>
                <a:solidFill>
                  <a:srgbClr val="7D9029"/>
                </a:solidFill>
                <a:latin typeface="Courier"/>
              </a:rPr>
              <a:t>fill=</a:t>
            </a:r>
            <a:r>
              <a:rPr>
                <a:latin typeface="Courier"/>
              </a:rPr>
              <a:t>pars)) </a:t>
            </a:r>
            <a:r>
              <a:rPr>
                <a:solidFill>
                  <a:srgbClr val="4070A0"/>
                </a:solidFill>
                <a:latin typeface="Courier"/>
              </a:rPr>
              <a:t>+</a:t>
            </a:r>
            <a:br/>
            <a:r>
              <a:rPr>
                <a:latin typeface="Courier"/>
              </a:rPr>
              <a:t>  </a:t>
            </a:r>
            <a:r>
              <a:rPr>
                <a:solidFill>
                  <a:srgbClr val="06287E"/>
                </a:solidFill>
                <a:latin typeface="Courier"/>
              </a:rPr>
              <a:t>geom_line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lwd=</a:t>
            </a:r>
            <a:r>
              <a:rPr>
                <a:solidFill>
                  <a:srgbClr val="40A070"/>
                </a:solidFill>
                <a:latin typeface="Courier"/>
              </a:rPr>
              <a:t>1</a:t>
            </a:r>
            <a:r>
              <a:rPr>
                <a:latin typeface="Courier"/>
              </a:rPr>
              <a:t>,</a:t>
            </a:r>
            <a:r>
              <a:rPr>
                <a:solidFill>
                  <a:srgbClr val="7D9029"/>
                </a:solidFill>
                <a:latin typeface="Courier"/>
              </a:rPr>
              <a:t>alpha=</a:t>
            </a:r>
            <a:r>
              <a:rPr>
                <a:solidFill>
                  <a:srgbClr val="40A070"/>
                </a:solidFill>
                <a:latin typeface="Courier"/>
              </a:rPr>
              <a:t>0.75</a:t>
            </a:r>
            <a:r>
              <a:rPr>
                <a:latin typeface="Courier"/>
              </a:rPr>
              <a:t>) </a:t>
            </a:r>
            <a:r>
              <a:rPr>
                <a:solidFill>
                  <a:srgbClr val="4070A0"/>
                </a:solidFill>
                <a:latin typeface="Courier"/>
              </a:rPr>
              <a:t>+</a:t>
            </a:r>
            <a:br/>
            <a:r>
              <a:rPr>
                <a:latin typeface="Courier"/>
              </a:rPr>
              <a:t>  </a:t>
            </a:r>
            <a:r>
              <a:rPr>
                <a:solidFill>
                  <a:srgbClr val="06287E"/>
                </a:solidFill>
                <a:latin typeface="Courier"/>
              </a:rPr>
              <a:t>geom_area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alpha=</a:t>
            </a:r>
            <a:r>
              <a:rPr>
                <a:solidFill>
                  <a:srgbClr val="40A070"/>
                </a:solidFill>
                <a:latin typeface="Courier"/>
              </a:rPr>
              <a:t>0.25</a:t>
            </a:r>
            <a:r>
              <a:rPr>
                <a:latin typeface="Courier"/>
              </a:rPr>
              <a:t>,</a:t>
            </a:r>
            <a:r>
              <a:rPr>
                <a:solidFill>
                  <a:srgbClr val="7D9029"/>
                </a:solidFill>
                <a:latin typeface="Courier"/>
              </a:rPr>
              <a:t>position=</a:t>
            </a:r>
            <a:r>
              <a:rPr>
                <a:solidFill>
                  <a:srgbClr val="4070A0"/>
                </a:solidFill>
                <a:latin typeface="Courier"/>
              </a:rPr>
              <a:t>"dodge"</a:t>
            </a:r>
            <a:r>
              <a:rPr>
                <a:latin typeface="Courier"/>
              </a:rPr>
              <a:t>) </a:t>
            </a:r>
            <a:r>
              <a:rPr>
                <a:solidFill>
                  <a:srgbClr val="4070A0"/>
                </a:solidFill>
                <a:latin typeface="Courier"/>
              </a:rPr>
              <a:t>+</a:t>
            </a:r>
            <a:br/>
            <a:r>
              <a:rPr>
                <a:latin typeface="Courier"/>
              </a:rPr>
              <a:t>  </a:t>
            </a:r>
            <a:r>
              <a:rPr>
                <a:solidFill>
                  <a:srgbClr val="06287E"/>
                </a:solidFill>
                <a:latin typeface="Courier"/>
              </a:rPr>
              <a:t>scale_color_manual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values=</a:t>
            </a:r>
            <a:r>
              <a:rPr>
                <a:latin typeface="Courier"/>
              </a:rPr>
              <a:t>cols) </a:t>
            </a:r>
            <a:r>
              <a:rPr>
                <a:solidFill>
                  <a:srgbClr val="4070A0"/>
                </a:solidFill>
                <a:latin typeface="Courier"/>
              </a:rPr>
              <a:t>+</a:t>
            </a:r>
            <a:br/>
            <a:r>
              <a:rPr>
                <a:latin typeface="Courier"/>
              </a:rPr>
              <a:t>  </a:t>
            </a:r>
            <a:r>
              <a:rPr>
                <a:solidFill>
                  <a:srgbClr val="06287E"/>
                </a:solidFill>
                <a:latin typeface="Courier"/>
              </a:rPr>
              <a:t>scale_fill_manual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values=</a:t>
            </a:r>
            <a:r>
              <a:rPr>
                <a:latin typeface="Courier"/>
              </a:rPr>
              <a:t>cols,</a:t>
            </a:r>
            <a:r>
              <a:rPr>
                <a:solidFill>
                  <a:srgbClr val="7D9029"/>
                </a:solidFill>
                <a:latin typeface="Courier"/>
              </a:rPr>
              <a:t>labels=</a:t>
            </a:r>
            <a:r>
              <a:rPr>
                <a:latin typeface="Courier"/>
              </a:rPr>
              <a:t>labs) </a:t>
            </a:r>
            <a:r>
              <a:rPr>
                <a:solidFill>
                  <a:srgbClr val="4070A0"/>
                </a:solidFill>
                <a:latin typeface="Courier"/>
              </a:rPr>
              <a:t>+</a:t>
            </a:r>
            <a:br/>
            <a:r>
              <a:rPr>
                <a:latin typeface="Courier"/>
              </a:rPr>
              <a:t>  </a:t>
            </a:r>
            <a:r>
              <a:rPr>
                <a:solidFill>
                  <a:srgbClr val="06287E"/>
                </a:solidFill>
                <a:latin typeface="Courier"/>
              </a:rPr>
              <a:t>labs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fill=</a:t>
            </a:r>
            <a:r>
              <a:rPr>
                <a:solidFill>
                  <a:srgbClr val="4070A0"/>
                </a:solidFill>
                <a:latin typeface="Courier"/>
              </a:rPr>
              <a:t>"parameters"</a:t>
            </a:r>
            <a:r>
              <a:rPr>
                <a:latin typeface="Courier"/>
              </a:rPr>
              <a:t>) </a:t>
            </a:r>
            <a:r>
              <a:rPr>
                <a:solidFill>
                  <a:srgbClr val="4070A0"/>
                </a:solidFill>
                <a:latin typeface="Courier"/>
              </a:rPr>
              <a:t>+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guides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colour=</a:t>
            </a:r>
            <a:r>
              <a:rPr>
                <a:latin typeface="Courier"/>
              </a:rPr>
              <a:t>F) </a:t>
            </a:r>
            <a:r>
              <a:rPr>
                <a:solidFill>
                  <a:srgbClr val="4070A0"/>
                </a:solidFill>
                <a:latin typeface="Courier"/>
              </a:rPr>
              <a:t>+</a:t>
            </a:r>
            <a:br/>
            <a:r>
              <a:rPr>
                <a:latin typeface="Courier"/>
              </a:rPr>
              <a:t>  </a:t>
            </a:r>
            <a:r>
              <a:rPr>
                <a:solidFill>
                  <a:srgbClr val="06287E"/>
                </a:solidFill>
                <a:latin typeface="Courier"/>
              </a:rPr>
              <a:t>ylab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4070A0"/>
                </a:solidFill>
                <a:latin typeface="Courier"/>
              </a:rPr>
              <a:t>"density"</a:t>
            </a:r>
            <a:r>
              <a:rPr>
                <a:latin typeface="Courier"/>
              </a:rPr>
              <a:t>) </a:t>
            </a:r>
            <a:r>
              <a:rPr>
                <a:solidFill>
                  <a:srgbClr val="4070A0"/>
                </a:solidFill>
                <a:latin typeface="Courier"/>
              </a:rPr>
              <a:t>+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ggtitle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4070A0"/>
                </a:solidFill>
                <a:latin typeface="Courier"/>
              </a:rPr>
              <a:t>"Normal distribution"</a:t>
            </a:r>
            <a:r>
              <a:rPr>
                <a:latin typeface="Courier"/>
              </a:rPr>
              <a:t>) </a:t>
            </a:r>
            <a:r>
              <a:rPr>
                <a:solidFill>
                  <a:srgbClr val="4070A0"/>
                </a:solidFill>
                <a:latin typeface="Courier"/>
              </a:rPr>
              <a:t>+</a:t>
            </a:r>
            <a:r>
              <a:rPr>
                <a:latin typeface="Courier"/>
              </a:rPr>
              <a:t> </a:t>
            </a:r>
            <a:br/>
            <a:r>
              <a:rPr>
                <a:latin typeface="Courier"/>
              </a:rPr>
              <a:t>  </a:t>
            </a:r>
            <a:r>
              <a:rPr>
                <a:solidFill>
                  <a:srgbClr val="06287E"/>
                </a:solidFill>
                <a:latin typeface="Courier"/>
              </a:rPr>
              <a:t>theme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text 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element_text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size=</a:t>
            </a:r>
            <a:r>
              <a:rPr>
                <a:solidFill>
                  <a:srgbClr val="40A070"/>
                </a:solidFill>
                <a:latin typeface="Courier"/>
              </a:rPr>
              <a:t>20</a:t>
            </a:r>
            <a:r>
              <a:rPr>
                <a:latin typeface="Courier"/>
              </a:rPr>
              <a:t>))</a:t>
            </a:r>
          </a:p>
        </p:txBody>
      </p:sp>
      <p:pic>
        <p:nvPicPr>
          <p:cNvPr id="3" name="Picture 1" descr="MLW_KUHeS_RandStatistics_2026_Session3_files/figure-pptx/unnamed-chunk-19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81600" y="1676400"/>
            <a:ext cx="6172200" cy="3467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DD33D4-F2B4-4E27-98BD-BC9272834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5CB42-CF14-4293-8971-6DCD1AAE8BE7}" type="slidenum">
              <a:rPr lang="en-GB" smtClean="0"/>
              <a:t>75</a:t>
            </a:fld>
            <a:endParaRPr lang="en-GB"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1C85BE-B3D8-4FF3-B29D-02E829750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Common distributions: Normal / Gaussian</a:t>
            </a:r>
          </a:p>
        </p:txBody>
      </p:sp>
      <p:pic>
        <p:nvPicPr>
          <p:cNvPr id="3" name="Picture 1" descr="dataAndSupportDocs/gauss.jp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943100" y="1816100"/>
            <a:ext cx="2984500" cy="3835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838200" y="5651500"/>
            <a:ext cx="5181600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t>Carl Friedrich Gauss (public domain / Wikipedia)</a:t>
            </a:r>
          </a:p>
        </p:txBody>
      </p:sp>
      <p:pic>
        <p:nvPicPr>
          <p:cNvPr id="5" name="Picture 1" descr="dataAndSupportDocs/laplace.jpg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7264400" y="1816100"/>
            <a:ext cx="2984500" cy="3835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6" name="TextBox 3"/>
          <p:cNvSpPr txBox="1"/>
          <p:nvPr/>
        </p:nvSpPr>
        <p:spPr>
          <a:xfrm>
            <a:off x="6172200" y="5651500"/>
            <a:ext cx="5181600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t>Pierre Simon Laplace (public domain / Wikipedia)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92B6E7-0296-4DDC-8A37-ADBF03312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5CB42-CF14-4293-8971-6DCD1AAE8BE7}" type="slidenum">
              <a:rPr lang="en-GB" smtClean="0"/>
              <a:t>76</a:t>
            </a:fld>
            <a:endParaRPr lang="en-GB"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A89D5-560C-4369-A313-7C24EDF02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Common distributions: relationships</a:t>
            </a:r>
          </a:p>
        </p:txBody>
      </p:sp>
      <p:pic>
        <p:nvPicPr>
          <p:cNvPr id="3" name="Picture 1" descr="dataAndSupportDocs/CasellaBerger_DistRels.jp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305300" y="1816100"/>
            <a:ext cx="3581400" cy="415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838200" y="5969000"/>
            <a:ext cx="10515600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t>Relationships between common distributions. (Casella, G., Berger, R.L. (2002), </a:t>
            </a:r>
            <a:r>
              <a:rPr i="1"/>
              <a:t>Statistical Inference</a:t>
            </a:r>
            <a:r>
              <a:t>, 2</a:t>
            </a:r>
            <a:r>
              <a:rPr baseline="30000"/>
              <a:t>nd</a:t>
            </a:r>
            <a:r>
              <a:t> ed., Duxbury)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3F998A-2A5E-471F-9FEB-2559B0A7F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5CB42-CF14-4293-8971-6DCD1AAE8BE7}" type="slidenum">
              <a:rPr lang="en-GB" smtClean="0"/>
              <a:t>77</a:t>
            </a:fld>
            <a:endParaRPr lang="en-GB"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A89D5-560C-4369-A313-7C24EDF02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Common distributions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BC91F-1C76-43AE-8B2A-956D48B768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b="1"/>
              <a:t>Exercise:</a:t>
            </a:r>
          </a:p>
          <a:p>
            <a:pPr lvl="0"/>
            <a:r>
              <a:t>What distribution could be useful to describe study participants’ incomes?</a:t>
            </a:r>
          </a:p>
          <a:p>
            <a:pPr lvl="0"/>
            <a:r>
              <a:t>What distribution could be appropriate when you study in-hospital survival of study participants?</a:t>
            </a:r>
          </a:p>
          <a:p>
            <a:pPr lvl="0"/>
            <a:r>
              <a:t>What distribution could be appropriate when you collect data on the number of sexual partners of study participants?</a:t>
            </a:r>
          </a:p>
          <a:p>
            <a:pPr lvl="0"/>
            <a:r>
              <a:t>What distribution could be used to model the time it takes patients to present to hospital?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3F998A-2A5E-471F-9FEB-2559B0A7F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5CB42-CF14-4293-8971-6DCD1AAE8BE7}" type="slidenum">
              <a:rPr lang="en-GB" smtClean="0"/>
              <a:t>78</a:t>
            </a:fld>
            <a:endParaRPr lang="en-GB"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BC91F-1C76-43AE-8B2A-956D48B768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14:m xmlns:a14="http://schemas.microsoft.com/office/drawing/2010/main">
              <m:oMathPara xmlns:m="http://schemas.openxmlformats.org/officeDocument/2006/math">
                <m:oMathParaPr>
                  <m:jc m:val="center"/>
                </m:oMathParaPr>
                <m:oMath xmlns:m="http://schemas.openxmlformats.org/officeDocument/2006/math">
                  <m:r>
                    <a:rPr>
                      <a:latin typeface="Cambria Math" panose="02040503050406030204" pitchFamily="18" charset="0"/>
                    </a:rPr>
                    <m:t> </m:t>
                  </m:r>
                </m:oMath>
              </m:oMathPara>
            </a14:m>
            <a:endParaRPr/>
          </a:p>
          <a:p>
            <a:pPr marL="0" lvl="0" indent="0">
              <a:buNone/>
            </a:pPr>
            <a:r>
              <a:rPr b="1"/>
              <a:t>Central Limit Theorem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3F998A-2A5E-471F-9FEB-2559B0A7F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5CB42-CF14-4293-8971-6DCD1AAE8BE7}" type="slidenum">
              <a:rPr lang="en-GB" smtClean="0"/>
              <a:t>79</a:t>
            </a:fld>
            <a:endParaRPr lang="en-GB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A89D5-560C-4369-A313-7C24EDF02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Statistics &amp; uncertainty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BC91F-1C76-43AE-8B2A-956D48B768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t>Flip a (balanced) coin: the probability of H or T is exactly 0.5.</a:t>
            </a:r>
          </a:p>
          <a:p>
            <a:pPr marL="0" lvl="0" indent="0">
              <a:buNone/>
            </a:pPr>
            <a:r>
              <a:t>Flip the coin 10 times:</a:t>
            </a:r>
          </a:p>
          <a:p>
            <a:pPr lvl="0"/>
            <a:r>
              <a:t>you would expect 5 H and 5 T</a:t>
            </a:r>
          </a:p>
          <a:p>
            <a:pPr lvl="0"/>
            <a:r>
              <a:t>yet sometimes you will see 3 H, sometimes 6 H, sometimes 5 H, …</a:t>
            </a:r>
          </a:p>
          <a:p>
            <a:pPr lvl="0"/>
            <a:r>
              <a:t>there is inherent </a:t>
            </a:r>
            <a:r>
              <a:rPr b="1"/>
              <a:t>uncertainty</a:t>
            </a:r>
            <a:r>
              <a:t> in the experiment</a:t>
            </a:r>
          </a:p>
          <a:p>
            <a:pPr marL="0" lvl="0" indent="0">
              <a:buNone/>
            </a:pPr>
            <a14:m xmlns:a14="http://schemas.microsoft.com/office/drawing/2010/main">
              <m:oMathPara xmlns:m="http://schemas.openxmlformats.org/officeDocument/2006/math">
                <m:oMathParaPr>
                  <m:jc m:val="center"/>
                </m:oMathParaPr>
                <m:oMath xmlns:m="http://schemas.openxmlformats.org/officeDocument/2006/math">
                  <m:r>
                    <a:rPr>
                      <a:latin typeface="Cambria Math" panose="02040503050406030204" pitchFamily="18" charset="0"/>
                    </a:rPr>
                    <m:t> </m:t>
                  </m:r>
                </m:oMath>
              </m:oMathPara>
            </a14:m>
            <a:endParaRPr/>
          </a:p>
          <a:p>
            <a:pPr lvl="0" indent="0">
              <a:buNone/>
            </a:pPr>
            <a:r>
              <a:rPr>
                <a:latin typeface="Courier"/>
              </a:rPr>
              <a:t>H</a:t>
            </a:r>
            <a:r>
              <a:rPr>
                <a:solidFill>
                  <a:srgbClr val="007020"/>
                </a:solidFill>
                <a:latin typeface="Courier"/>
              </a:rPr>
              <a:t>&lt;-</a:t>
            </a:r>
            <a:r>
              <a:rPr>
                <a:solidFill>
                  <a:srgbClr val="06287E"/>
                </a:solidFill>
                <a:latin typeface="Courier"/>
              </a:rPr>
              <a:t>rbinom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40A070"/>
                </a:solidFill>
                <a:latin typeface="Courier"/>
              </a:rPr>
              <a:t>5</a:t>
            </a:r>
            <a:r>
              <a:rPr>
                <a:latin typeface="Courier"/>
              </a:rPr>
              <a:t>,</a:t>
            </a:r>
            <a:r>
              <a:rPr>
                <a:solidFill>
                  <a:srgbClr val="7D9029"/>
                </a:solidFill>
                <a:latin typeface="Courier"/>
              </a:rPr>
              <a:t>size=</a:t>
            </a:r>
            <a:r>
              <a:rPr>
                <a:solidFill>
                  <a:srgbClr val="40A070"/>
                </a:solidFill>
                <a:latin typeface="Courier"/>
              </a:rPr>
              <a:t>10</a:t>
            </a:r>
            <a:r>
              <a:rPr>
                <a:latin typeface="Courier"/>
              </a:rPr>
              <a:t>,</a:t>
            </a:r>
            <a:r>
              <a:rPr>
                <a:solidFill>
                  <a:srgbClr val="7D9029"/>
                </a:solidFill>
                <a:latin typeface="Courier"/>
              </a:rPr>
              <a:t>prob=</a:t>
            </a:r>
            <a:r>
              <a:rPr>
                <a:solidFill>
                  <a:srgbClr val="40A070"/>
                </a:solidFill>
                <a:latin typeface="Courier"/>
              </a:rPr>
              <a:t>0.5</a:t>
            </a:r>
            <a:r>
              <a:rPr>
                <a:latin typeface="Courier"/>
              </a:rPr>
              <a:t>)</a:t>
            </a:r>
            <a:br/>
            <a:r>
              <a:rPr>
                <a:solidFill>
                  <a:srgbClr val="06287E"/>
                </a:solidFill>
                <a:latin typeface="Courier"/>
              </a:rPr>
              <a:t>print</a:t>
            </a:r>
            <a:r>
              <a:rPr>
                <a:latin typeface="Courier"/>
              </a:rPr>
              <a:t>(H)</a:t>
            </a:r>
            <a:br/>
            <a:r>
              <a:rPr i="1">
                <a:solidFill>
                  <a:srgbClr val="BA2121"/>
                </a:solidFill>
                <a:latin typeface="Courier"/>
              </a:rPr>
              <a:t>## [1] 7 5 5 6 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3F998A-2A5E-471F-9FEB-2559B0A7F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5CB42-CF14-4293-8971-6DCD1AAE8BE7}" type="slidenum">
              <a:rPr lang="en-GB" smtClean="0"/>
              <a:t>8</a:t>
            </a:fld>
            <a:endParaRPr lang="en-GB"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A89D5-560C-4369-A313-7C24EDF02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Sampling distributions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BC91F-1C76-43AE-8B2A-956D48B768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t>Almost all of the studies you will work on will consist of drawing one (or several) samples that permits you to make inferences about a population (or several) of interest.</a:t>
            </a:r>
          </a:p>
          <a:p>
            <a:pPr marL="0" lvl="0" indent="0">
              <a:buNone/>
            </a:pPr>
            <a:r>
              <a:t>How you sample from your population will impact your analysis. Objective assessment can only be made for </a:t>
            </a:r>
            <a:r>
              <a:rPr b="1"/>
              <a:t>probability samples</a:t>
            </a:r>
            <a:r>
              <a:t>, i.e. for samples where the inclusion probability is known and positive for every unit in the target population. In a </a:t>
            </a:r>
            <a:r>
              <a:rPr b="1"/>
              <a:t>simple random sample</a:t>
            </a:r>
            <a:r>
              <a:t> all units are sampled with equal probability from the target population.</a:t>
            </a:r>
          </a:p>
          <a:p>
            <a:pPr marL="0" lvl="0" indent="0">
              <a:buNone/>
            </a:pPr>
            <a:r>
              <a:t>For every unit in the sample you observe one or several variables. In probability samples, these can be viewed as random variables.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3F998A-2A5E-471F-9FEB-2559B0A7F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5CB42-CF14-4293-8971-6DCD1AAE8BE7}" type="slidenum">
              <a:rPr lang="en-GB" smtClean="0"/>
              <a:t>80</a:t>
            </a:fld>
            <a:endParaRPr lang="en-GB"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A89D5-560C-4369-A313-7C24EDF02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Sampling distributions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BC91F-1C76-43AE-8B2A-956D48B768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t>Usually we are not interested in the individual outcomes of the sample, but rather in some sample statistic. A </a:t>
            </a:r>
            <a:r>
              <a:rPr b="1"/>
              <a:t>statistic</a:t>
            </a:r>
            <a:r>
              <a:t> is a function of the sample observations </a:t>
            </a:r>
            <a14:m xmlns:a14="http://schemas.microsoft.com/office/drawing/2010/main">
              <m:oMath xmlns:m="http://schemas.openxmlformats.org/officeDocument/2006/math">
                <m:sSub>
                  <m:sSubPr>
                    <m:ctrlPr>
                      <a:rPr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>
                        <a:latin typeface="Cambria Math" panose="02040503050406030204" pitchFamily="18" charset="0"/>
                      </a:rPr>
                      <m:t>𝑋</m:t>
                    </m:r>
                  </m:e>
                  <m:sub>
                    <m:r>
                      <a:rPr>
                        <a:latin typeface="Cambria Math" panose="02040503050406030204" pitchFamily="18" charset="0"/>
                      </a:rPr>
                      <m:t>𝑖</m:t>
                    </m:r>
                  </m:sub>
                </m:sSub>
              </m:oMath>
            </a14:m>
            <a:r>
              <a:t> and is therefore itself a random variable.</a:t>
            </a:r>
          </a:p>
          <a:p>
            <a:pPr marL="0" lvl="0" indent="0">
              <a:buNone/>
            </a:pPr>
            <a14:m xmlns:a14="http://schemas.microsoft.com/office/drawing/2010/main">
              <m:oMathPara xmlns:m="http://schemas.openxmlformats.org/officeDocument/2006/math">
                <m:oMathParaPr>
                  <m:jc m:val="center"/>
                </m:oMathParaPr>
                <m:oMath xmlns:m="http://schemas.openxmlformats.org/officeDocument/2006/math">
                  <m:r>
                    <a:rPr>
                      <a:latin typeface="Cambria Math" panose="02040503050406030204" pitchFamily="18" charset="0"/>
                    </a:rPr>
                    <m:t> </m:t>
                  </m:r>
                </m:oMath>
              </m:oMathPara>
            </a14:m>
            <a:endParaRPr/>
          </a:p>
          <a:p>
            <a:pPr marL="0" lvl="0" indent="0">
              <a:buNone/>
            </a:pPr>
            <a:r>
              <a:t>Examples</a:t>
            </a:r>
          </a:p>
          <a:p>
            <a:pPr lvl="0"/>
            <a:r>
              <a:t>the sample mean </a:t>
            </a:r>
            <a14:m xmlns:a14="http://schemas.microsoft.com/office/drawing/2010/main">
              <m:oMath xmlns:m="http://schemas.openxmlformats.org/officeDocument/2006/math">
                <m:acc>
                  <m:accPr>
                    <m:chr m:val="‾"/>
                    <m:ctrlPr>
                      <a:rPr>
                        <a:latin typeface="Cambria Math" panose="02040503050406030204" pitchFamily="18" charset="0"/>
                      </a:rPr>
                    </m:ctrlPr>
                  </m:accPr>
                  <m:e>
                    <m:r>
                      <a:rPr>
                        <a:latin typeface="Cambria Math" panose="02040503050406030204" pitchFamily="18" charset="0"/>
                      </a:rPr>
                      <m:t>𝑋</m:t>
                    </m:r>
                  </m:e>
                </m:acc>
                <m:r>
                  <a:rPr>
                    <a:latin typeface="Cambria Math" panose="02040503050406030204" pitchFamily="18" charset="0"/>
                  </a:rPr>
                  <m:t>=</m:t>
                </m:r>
                <m:f>
                  <m:fPr>
                    <m:ctrlPr>
                      <a:rPr i="1">
                        <a:latin typeface="Cambria Math" panose="02040503050406030204" pitchFamily="18" charset="0"/>
                      </a:rPr>
                    </m:ctrlPr>
                  </m:fPr>
                  <m:num>
                    <m:r>
                      <a:rPr>
                        <a:latin typeface="Cambria Math" panose="02040503050406030204" pitchFamily="18" charset="0"/>
                      </a:rPr>
                      <m:t>1</m:t>
                    </m:r>
                  </m:num>
                  <m:den>
                    <m:r>
                      <a:rPr>
                        <a:latin typeface="Cambria Math" panose="02040503050406030204" pitchFamily="18" charset="0"/>
                      </a:rPr>
                      <m:t>𝑛</m:t>
                    </m:r>
                  </m:den>
                </m:f>
                <m:nary>
                  <m:naryPr>
                    <m:chr m:val="∑"/>
                    <m:limLoc m:val="undOvr"/>
                    <m:ctrlPr>
                      <a:rPr i="1">
                        <a:latin typeface="Cambria Math" panose="02040503050406030204" pitchFamily="18" charset="0"/>
                      </a:rPr>
                    </m:ctrlPr>
                  </m:naryPr>
                  <m:sub>
                    <m:r>
                      <a:rPr>
                        <a:latin typeface="Cambria Math" panose="02040503050406030204" pitchFamily="18" charset="0"/>
                      </a:rPr>
                      <m:t>𝑖</m:t>
                    </m:r>
                    <m:r>
                      <a:rPr>
                        <a:latin typeface="Cambria Math" panose="02040503050406030204" pitchFamily="18" charset="0"/>
                      </a:rPr>
                      <m:t>=1</m:t>
                    </m:r>
                  </m:sub>
                  <m:sup>
                    <m:r>
                      <a:rPr>
                        <a:latin typeface="Cambria Math" panose="02040503050406030204" pitchFamily="18" charset="0"/>
                      </a:rPr>
                      <m:t>𝑛</m:t>
                    </m:r>
                  </m:sup>
                  <m:e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e>
                </m:nary>
              </m:oMath>
            </a14:m>
            <a:r>
              <a:t> (sample fraction if </a:t>
            </a:r>
            <a14:m xmlns:a14="http://schemas.microsoft.com/office/drawing/2010/main">
              <m:oMath xmlns:m="http://schemas.openxmlformats.org/officeDocument/2006/math">
                <m:sSub>
                  <m:sSubPr>
                    <m:ctrlPr>
                      <a:rPr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>
                        <a:latin typeface="Cambria Math" panose="02040503050406030204" pitchFamily="18" charset="0"/>
                      </a:rPr>
                      <m:t>𝑋</m:t>
                    </m:r>
                  </m:e>
                  <m:sub>
                    <m:r>
                      <a:rPr>
                        <a:latin typeface="Cambria Math" panose="02040503050406030204" pitchFamily="18" charset="0"/>
                      </a:rPr>
                      <m:t>𝑖</m:t>
                    </m:r>
                  </m:sub>
                </m:sSub>
              </m:oMath>
            </a14:m>
            <a:r>
              <a:t> binary)</a:t>
            </a:r>
          </a:p>
          <a:p>
            <a:pPr lvl="0"/>
            <a:r>
              <a:t>the sample variance </a:t>
            </a:r>
            <a14:m xmlns:a14="http://schemas.microsoft.com/office/drawing/2010/main">
              <m:oMath xmlns:m="http://schemas.openxmlformats.org/officeDocument/2006/math">
                <m:sSup>
                  <m:sSupPr>
                    <m:ctrlPr>
                      <a:rPr>
                        <a:latin typeface="Cambria Math" panose="02040503050406030204" pitchFamily="18" charset="0"/>
                      </a:rPr>
                    </m:ctrlPr>
                  </m:sSupPr>
                  <m:e>
                    <m:r>
                      <a:rPr>
                        <a:latin typeface="Cambria Math" panose="02040503050406030204" pitchFamily="18" charset="0"/>
                      </a:rPr>
                      <m:t>𝑆</m:t>
                    </m:r>
                  </m:e>
                  <m:sup>
                    <m:r>
                      <a:rPr>
                        <a:latin typeface="Cambria Math" panose="02040503050406030204" pitchFamily="18" charset="0"/>
                      </a:rPr>
                      <m:t>2</m:t>
                    </m:r>
                  </m:sup>
                </m:sSup>
                <m:r>
                  <a:rPr>
                    <a:latin typeface="Cambria Math" panose="02040503050406030204" pitchFamily="18" charset="0"/>
                  </a:rPr>
                  <m:t>=</m:t>
                </m:r>
                <m:f>
                  <m:fPr>
                    <m:ctrlPr>
                      <a:rPr i="1">
                        <a:latin typeface="Cambria Math" panose="02040503050406030204" pitchFamily="18" charset="0"/>
                      </a:rPr>
                    </m:ctrlPr>
                  </m:fPr>
                  <m:num>
                    <m:r>
                      <a:rPr>
                        <a:latin typeface="Cambria Math" panose="02040503050406030204" pitchFamily="18" charset="0"/>
                      </a:rPr>
                      <m:t>1</m:t>
                    </m:r>
                  </m:num>
                  <m:den>
                    <m:r>
                      <a:rPr>
                        <a:latin typeface="Cambria Math" panose="02040503050406030204" pitchFamily="18" charset="0"/>
                      </a:rPr>
                      <m:t>𝑛</m:t>
                    </m:r>
                    <m:r>
                      <a:rPr>
                        <a:latin typeface="Cambria Math" panose="02040503050406030204" pitchFamily="18" charset="0"/>
                      </a:rPr>
                      <m:t>−1</m:t>
                    </m:r>
                  </m:den>
                </m:f>
                <m:nary>
                  <m:naryPr>
                    <m:chr m:val="∑"/>
                    <m:limLoc m:val="undOvr"/>
                    <m:ctrlPr>
                      <a:rPr i="1">
                        <a:latin typeface="Cambria Math" panose="02040503050406030204" pitchFamily="18" charset="0"/>
                      </a:rPr>
                    </m:ctrlPr>
                  </m:naryPr>
                  <m:sub>
                    <m:r>
                      <a:rPr>
                        <a:latin typeface="Cambria Math" panose="02040503050406030204" pitchFamily="18" charset="0"/>
                      </a:rPr>
                      <m:t>𝑖</m:t>
                    </m:r>
                    <m:r>
                      <a:rPr>
                        <a:latin typeface="Cambria Math" panose="02040503050406030204" pitchFamily="18" charset="0"/>
                      </a:rPr>
                      <m:t>=1</m:t>
                    </m:r>
                  </m:sub>
                  <m:sup>
                    <m:r>
                      <a:rPr>
                        <a:latin typeface="Cambria Math" panose="02040503050406030204" pitchFamily="18" charset="0"/>
                      </a:rPr>
                      <m:t>𝑛</m:t>
                    </m:r>
                  </m:sup>
                  <m:e>
                    <m:sSup>
                      <m:sSup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>
                                <a:latin typeface="Cambria Math" panose="02040503050406030204" pitchFamily="18" charset="0"/>
                              </a:rPr>
                              <m:t>−</m:t>
                            </m:r>
                            <m:acc>
                              <m:accPr>
                                <m:chr m:val="‾"/>
                                <m:ctrlPr>
                                  <a:rPr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</m:acc>
                          </m:e>
                        </m:d>
                      </m:e>
                      <m:sup>
                        <m:r>
                          <a:rPr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e>
                </m:nary>
              </m:oMath>
            </a14:m>
            <a:endParaRPr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3F998A-2A5E-471F-9FEB-2559B0A7F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5CB42-CF14-4293-8971-6DCD1AAE8BE7}" type="slidenum">
              <a:rPr lang="en-GB" smtClean="0"/>
              <a:t>81</a:t>
            </a:fld>
            <a:endParaRPr lang="en-GB"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A89D5-560C-4369-A313-7C24EDF02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Sampling distributions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BC91F-1C76-43AE-8B2A-956D48B768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t>The probability distribution of a sample statistic is called its </a:t>
            </a:r>
            <a:r>
              <a:rPr b="1"/>
              <a:t>sampling distribution</a:t>
            </a:r>
            <a:r>
              <a:t>.</a:t>
            </a:r>
          </a:p>
          <a:p>
            <a:pPr marL="0" lvl="0" indent="0">
              <a:buNone/>
            </a:pPr>
            <a:r>
              <a:t>In practice it can be hard to derive the sampling distribution analytically and we need to rely on approximations of this distribution based on so-called </a:t>
            </a:r>
            <a:r>
              <a:rPr b="1"/>
              <a:t>asymptotic</a:t>
            </a:r>
            <a:r>
              <a:t> results.</a:t>
            </a:r>
          </a:p>
          <a:p>
            <a:pPr marL="0" lvl="0" indent="0">
              <a:buNone/>
            </a:pPr>
            <a14:m xmlns:a14="http://schemas.microsoft.com/office/drawing/2010/main">
              <m:oMathPara xmlns:m="http://schemas.openxmlformats.org/officeDocument/2006/math">
                <m:oMathParaPr>
                  <m:jc m:val="center"/>
                </m:oMathParaPr>
                <m:oMath xmlns:m="http://schemas.openxmlformats.org/officeDocument/2006/math">
                  <m:r>
                    <a:rPr>
                      <a:latin typeface="Cambria Math" panose="02040503050406030204" pitchFamily="18" charset="0"/>
                    </a:rPr>
                    <m:t> </m:t>
                  </m:r>
                </m:oMath>
              </m:oMathPara>
            </a14:m>
            <a:endParaRPr/>
          </a:p>
          <a:p>
            <a:pPr marL="0" lvl="0" indent="0">
              <a:buNone/>
            </a:pPr>
            <a:r>
              <a:t>The most important of these results is the </a:t>
            </a:r>
            <a:r>
              <a:rPr b="1"/>
              <a:t>Central Limit Theorem</a:t>
            </a:r>
            <a:r>
              <a:t>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3F998A-2A5E-471F-9FEB-2559B0A7F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5CB42-CF14-4293-8971-6DCD1AAE8BE7}" type="slidenum">
              <a:rPr lang="en-GB" smtClean="0"/>
              <a:t>82</a:t>
            </a:fld>
            <a:endParaRPr lang="en-GB"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A89D5-560C-4369-A313-7C24EDF02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Law of Large Numbers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BC91F-1C76-43AE-8B2A-956D48B768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t>Let </a:t>
            </a:r>
            <a14:m xmlns:a14="http://schemas.microsoft.com/office/drawing/2010/main">
              <m:oMath xmlns:m="http://schemas.openxmlformats.org/officeDocument/2006/math">
                <m:sSub>
                  <m:sSubPr>
                    <m:ctrlPr>
                      <a:rPr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>
                        <a:latin typeface="Cambria Math" panose="02040503050406030204" pitchFamily="18" charset="0"/>
                      </a:rPr>
                      <m:t>𝑋</m:t>
                    </m:r>
                  </m:e>
                  <m:sub>
                    <m:r>
                      <a:rPr>
                        <a:latin typeface="Cambria Math" panose="02040503050406030204" pitchFamily="18" charset="0"/>
                      </a:rPr>
                      <m:t>1</m:t>
                    </m:r>
                  </m:sub>
                </m:sSub>
                <m:r>
                  <a:rPr>
                    <a:latin typeface="Cambria Math" panose="02040503050406030204" pitchFamily="18" charset="0"/>
                  </a:rPr>
                  <m:t>,...,</m:t>
                </m:r>
                <m:sSub>
                  <m:sSubPr>
                    <m:ctrlPr>
                      <a:rPr i="1"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>
                        <a:latin typeface="Cambria Math" panose="02040503050406030204" pitchFamily="18" charset="0"/>
                      </a:rPr>
                      <m:t>𝑋</m:t>
                    </m:r>
                  </m:e>
                  <m:sub>
                    <m:r>
                      <a:rPr>
                        <a:latin typeface="Cambria Math" panose="02040503050406030204" pitchFamily="18" charset="0"/>
                      </a:rPr>
                      <m:t>𝑛</m:t>
                    </m:r>
                  </m:sub>
                </m:sSub>
              </m:oMath>
            </a14:m>
            <a:r>
              <a:t> be a sequence of iid random variables, with </a:t>
            </a:r>
            <a14:m xmlns:a14="http://schemas.microsoft.com/office/drawing/2010/main">
              <m:oMath xmlns:m="http://schemas.openxmlformats.org/officeDocument/2006/math">
                <m:sSub>
                  <m:sSubPr>
                    <m:ctrlPr>
                      <a:rPr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>
                        <a:latin typeface="Cambria Math" panose="02040503050406030204" pitchFamily="18" charset="0"/>
                      </a:rPr>
                      <m:t>𝑋</m:t>
                    </m:r>
                  </m:e>
                  <m:sub>
                    <m:r>
                      <a:rPr>
                        <a:latin typeface="Cambria Math" panose="02040503050406030204" pitchFamily="18" charset="0"/>
                      </a:rPr>
                      <m:t>𝑖</m:t>
                    </m:r>
                  </m:sub>
                </m:sSub>
                <m:r>
                  <a:rPr>
                    <a:latin typeface="Cambria Math" panose="02040503050406030204" pitchFamily="18" charset="0"/>
                  </a:rPr>
                  <m:t>∼</m:t>
                </m:r>
                <m:r>
                  <a:rPr>
                    <a:latin typeface="Cambria Math" panose="02040503050406030204" pitchFamily="18" charset="0"/>
                  </a:rPr>
                  <m:t>𝐹</m:t>
                </m:r>
              </m:oMath>
            </a14:m>
            <a:r>
              <a:t>, where F is a distribution with some finite mean </a:t>
            </a:r>
            <a14:m xmlns:a14="http://schemas.microsoft.com/office/drawing/2010/main">
              <m:oMath xmlns:m="http://schemas.openxmlformats.org/officeDocument/2006/math">
                <m:r>
                  <a:rPr>
                    <a:latin typeface="Cambria Math" panose="02040503050406030204" pitchFamily="18" charset="0"/>
                  </a:rPr>
                  <m:t>𝜇</m:t>
                </m:r>
              </m:oMath>
            </a14:m>
            <a:r>
              <a:t> and a finite variance </a:t>
            </a:r>
            <a14:m xmlns:a14="http://schemas.microsoft.com/office/drawing/2010/main">
              <m:oMath xmlns:m="http://schemas.openxmlformats.org/officeDocument/2006/math">
                <m:sSup>
                  <m:sSupPr>
                    <m:ctrlPr>
                      <a:rPr>
                        <a:latin typeface="Cambria Math" panose="02040503050406030204" pitchFamily="18" charset="0"/>
                      </a:rPr>
                    </m:ctrlPr>
                  </m:sSupPr>
                  <m:e>
                    <m:r>
                      <a:rPr>
                        <a:latin typeface="Cambria Math" panose="02040503050406030204" pitchFamily="18" charset="0"/>
                      </a:rPr>
                      <m:t>𝜎</m:t>
                    </m:r>
                  </m:e>
                  <m:sup>
                    <m:r>
                      <a:rPr>
                        <a:latin typeface="Cambria Math" panose="02040503050406030204" pitchFamily="18" charset="0"/>
                      </a:rPr>
                      <m:t>2</m:t>
                    </m:r>
                  </m:sup>
                </m:sSup>
              </m:oMath>
            </a14:m>
            <a:r>
              <a:t>. Let </a:t>
            </a:r>
            <a14:m xmlns:a14="http://schemas.microsoft.com/office/drawing/2010/main">
              <m:oMath xmlns:m="http://schemas.openxmlformats.org/officeDocument/2006/math">
                <m:sSub>
                  <m:sSubPr>
                    <m:ctrlPr>
                      <a:rPr>
                        <a:latin typeface="Cambria Math" panose="02040503050406030204" pitchFamily="18" charset="0"/>
                      </a:rPr>
                    </m:ctrlPr>
                  </m:sSubPr>
                  <m:e>
                    <m:acc>
                      <m:accPr>
                        <m:chr m:val="‾"/>
                        <m:ctrlPr>
                          <a:rPr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</m:e>
                  <m:sub>
                    <m:r>
                      <a:rPr>
                        <a:latin typeface="Cambria Math" panose="02040503050406030204" pitchFamily="18" charset="0"/>
                      </a:rPr>
                      <m:t>𝑛</m:t>
                    </m:r>
                  </m:sub>
                </m:sSub>
                <m:r>
                  <a:rPr>
                    <a:latin typeface="Cambria Math" panose="02040503050406030204" pitchFamily="18" charset="0"/>
                  </a:rPr>
                  <m:t>=</m:t>
                </m:r>
                <m:f>
                  <m:fPr>
                    <m:ctrlPr>
                      <a:rPr i="1">
                        <a:latin typeface="Cambria Math" panose="02040503050406030204" pitchFamily="18" charset="0"/>
                      </a:rPr>
                    </m:ctrlPr>
                  </m:fPr>
                  <m:num>
                    <m:r>
                      <a:rPr>
                        <a:latin typeface="Cambria Math" panose="02040503050406030204" pitchFamily="18" charset="0"/>
                      </a:rPr>
                      <m:t>1</m:t>
                    </m:r>
                  </m:num>
                  <m:den>
                    <m:r>
                      <a:rPr>
                        <a:latin typeface="Cambria Math" panose="02040503050406030204" pitchFamily="18" charset="0"/>
                      </a:rPr>
                      <m:t>𝑛</m:t>
                    </m:r>
                  </m:den>
                </m:f>
                <m:nary>
                  <m:naryPr>
                    <m:chr m:val="∑"/>
                    <m:limLoc m:val="undOvr"/>
                    <m:ctrlPr>
                      <a:rPr i="1">
                        <a:latin typeface="Cambria Math" panose="02040503050406030204" pitchFamily="18" charset="0"/>
                      </a:rPr>
                    </m:ctrlPr>
                  </m:naryPr>
                  <m:sub>
                    <m:r>
                      <a:rPr>
                        <a:latin typeface="Cambria Math" panose="02040503050406030204" pitchFamily="18" charset="0"/>
                      </a:rPr>
                      <m:t>𝑖</m:t>
                    </m:r>
                    <m:r>
                      <a:rPr>
                        <a:latin typeface="Cambria Math" panose="02040503050406030204" pitchFamily="18" charset="0"/>
                      </a:rPr>
                      <m:t>=1</m:t>
                    </m:r>
                  </m:sub>
                  <m:sup>
                    <m:r>
                      <a:rPr>
                        <a:latin typeface="Cambria Math" panose="02040503050406030204" pitchFamily="18" charset="0"/>
                      </a:rPr>
                      <m:t>𝑛</m:t>
                    </m:r>
                  </m:sup>
                  <m:e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e>
                </m:nary>
              </m:oMath>
            </a14:m>
            <a:r>
              <a:t> be the sample average.</a:t>
            </a:r>
          </a:p>
          <a:p>
            <a:pPr marL="0" lvl="0" indent="0">
              <a:buNone/>
            </a:pPr>
            <a:r>
              <a:t>The </a:t>
            </a:r>
            <a:r>
              <a:rPr b="1"/>
              <a:t>Law of Large Numbers (LLN)</a:t>
            </a:r>
            <a:r>
              <a:t> states that as </a:t>
            </a:r>
            <a14:m xmlns:a14="http://schemas.microsoft.com/office/drawing/2010/main">
              <m:oMath xmlns:m="http://schemas.openxmlformats.org/officeDocument/2006/math">
                <m:r>
                  <a:rPr>
                    <a:latin typeface="Cambria Math" panose="02040503050406030204" pitchFamily="18" charset="0"/>
                  </a:rPr>
                  <m:t>𝑛</m:t>
                </m:r>
                <m:r>
                  <a:rPr>
                    <a:latin typeface="Cambria Math" panose="02040503050406030204" pitchFamily="18" charset="0"/>
                  </a:rPr>
                  <m:t>→∞</m:t>
                </m:r>
              </m:oMath>
            </a14:m>
            <a:r>
              <a:t>, </a:t>
            </a:r>
            <a14:m xmlns:a14="http://schemas.microsoft.com/office/drawing/2010/main">
              <m:oMath xmlns:m="http://schemas.openxmlformats.org/officeDocument/2006/math">
                <m:sSub>
                  <m:sSubPr>
                    <m:ctrlPr>
                      <a:rPr>
                        <a:latin typeface="Cambria Math" panose="02040503050406030204" pitchFamily="18" charset="0"/>
                      </a:rPr>
                    </m:ctrlPr>
                  </m:sSubPr>
                  <m:e>
                    <m:acc>
                      <m:accPr>
                        <m:chr m:val="‾"/>
                        <m:ctrlPr>
                          <a:rPr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</m:e>
                  <m:sub>
                    <m:r>
                      <a:rPr>
                        <a:latin typeface="Cambria Math" panose="02040503050406030204" pitchFamily="18" charset="0"/>
                      </a:rPr>
                      <m:t>𝑛</m:t>
                    </m:r>
                  </m:sub>
                </m:sSub>
                <m:r>
                  <a:rPr>
                    <a:latin typeface="Cambria Math" panose="02040503050406030204" pitchFamily="18" charset="0"/>
                  </a:rPr>
                  <m:t>→</m:t>
                </m:r>
                <m:r>
                  <a:rPr>
                    <a:latin typeface="Cambria Math" panose="02040503050406030204" pitchFamily="18" charset="0"/>
                  </a:rPr>
                  <m:t>𝜇</m:t>
                </m:r>
              </m:oMath>
            </a14:m>
            <a:endParaRPr/>
          </a:p>
          <a:p>
            <a:pPr marL="0" lvl="0" indent="0">
              <a:buNone/>
            </a:pPr>
            <a14:m xmlns:a14="http://schemas.microsoft.com/office/drawing/2010/main">
              <m:oMathPara xmlns:m="http://schemas.openxmlformats.org/officeDocument/2006/math">
                <m:oMathParaPr>
                  <m:jc m:val="center"/>
                </m:oMathParaPr>
                <m:oMath xmlns:m="http://schemas.openxmlformats.org/officeDocument/2006/math">
                  <m:r>
                    <a:rPr>
                      <a:latin typeface="Cambria Math" panose="02040503050406030204" pitchFamily="18" charset="0"/>
                    </a:rPr>
                    <m:t> </m:t>
                  </m:r>
                </m:oMath>
              </m:oMathPara>
            </a14:m>
            <a:endParaRPr/>
          </a:p>
          <a:p>
            <a:pPr marL="0" lvl="0" indent="0">
              <a:buNone/>
            </a:pPr>
            <a:r>
              <a:t>Note that there is a strong and a weak version of this law, depending on what exactly you mean by “</a:t>
            </a:r>
            <a14:m xmlns:a14="http://schemas.microsoft.com/office/drawing/2010/main">
              <m:oMath xmlns:m="http://schemas.openxmlformats.org/officeDocument/2006/math">
                <m:r>
                  <a:rPr>
                    <a:latin typeface="Cambria Math" panose="02040503050406030204" pitchFamily="18" charset="0"/>
                  </a:rPr>
                  <m:t>→</m:t>
                </m:r>
              </m:oMath>
            </a14:m>
            <a:r>
              <a:t>” and they differ slightly in necessary conditions for them to hold.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3F998A-2A5E-471F-9FEB-2559B0A7F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5CB42-CF14-4293-8971-6DCD1AAE8BE7}" type="slidenum">
              <a:rPr lang="en-GB" smtClean="0"/>
              <a:t>83</a:t>
            </a:fld>
            <a:endParaRPr lang="en-GB"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A89D5-560C-4369-A313-7C24EDF02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Central Limit Theorem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BC91F-1C76-43AE-8B2A-956D48B768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t>While the LLN states that a sample average will get closer and closer to the true mean as the number of samples increases, fluctuating ever more closely around this value, the </a:t>
            </a:r>
            <a:r>
              <a:rPr b="1"/>
              <a:t>Central Limit Theorem (CLT)</a:t>
            </a:r>
            <a:r>
              <a:t> goes a step further and describes the distribution of these fluctuations.</a:t>
            </a:r>
          </a:p>
          <a:p>
            <a:pPr marL="0" lvl="0" indent="0">
              <a:buNone/>
            </a:pPr>
            <a:r>
              <a:t>Let </a:t>
            </a:r>
            <a14:m xmlns:a14="http://schemas.microsoft.com/office/drawing/2010/main">
              <m:oMath xmlns:m="http://schemas.openxmlformats.org/officeDocument/2006/math">
                <m:sSub>
                  <m:sSubPr>
                    <m:ctrlPr>
                      <a:rPr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>
                        <a:latin typeface="Cambria Math" panose="02040503050406030204" pitchFamily="18" charset="0"/>
                      </a:rPr>
                      <m:t>𝑋</m:t>
                    </m:r>
                  </m:e>
                  <m:sub>
                    <m:r>
                      <a:rPr>
                        <a:latin typeface="Cambria Math" panose="02040503050406030204" pitchFamily="18" charset="0"/>
                      </a:rPr>
                      <m:t>1</m:t>
                    </m:r>
                  </m:sub>
                </m:sSub>
                <m:r>
                  <a:rPr>
                    <a:latin typeface="Cambria Math" panose="02040503050406030204" pitchFamily="18" charset="0"/>
                  </a:rPr>
                  <m:t>,...,</m:t>
                </m:r>
                <m:sSub>
                  <m:sSubPr>
                    <m:ctrlPr>
                      <a:rPr i="1"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>
                        <a:latin typeface="Cambria Math" panose="02040503050406030204" pitchFamily="18" charset="0"/>
                      </a:rPr>
                      <m:t>𝑋</m:t>
                    </m:r>
                  </m:e>
                  <m:sub>
                    <m:r>
                      <a:rPr>
                        <a:latin typeface="Cambria Math" panose="02040503050406030204" pitchFamily="18" charset="0"/>
                      </a:rPr>
                      <m:t>𝑛</m:t>
                    </m:r>
                  </m:sub>
                </m:sSub>
              </m:oMath>
            </a14:m>
            <a:r>
              <a:t> a sequence of iid random variables, </a:t>
            </a:r>
            <a14:m xmlns:a14="http://schemas.microsoft.com/office/drawing/2010/main">
              <m:oMath xmlns:m="http://schemas.openxmlformats.org/officeDocument/2006/math">
                <m:sSub>
                  <m:sSubPr>
                    <m:ctrlPr>
                      <a:rPr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>
                        <a:latin typeface="Cambria Math" panose="02040503050406030204" pitchFamily="18" charset="0"/>
                      </a:rPr>
                      <m:t>𝑋</m:t>
                    </m:r>
                  </m:e>
                  <m:sub>
                    <m:r>
                      <a:rPr>
                        <a:latin typeface="Cambria Math" panose="02040503050406030204" pitchFamily="18" charset="0"/>
                      </a:rPr>
                      <m:t>𝑖</m:t>
                    </m:r>
                  </m:sub>
                </m:sSub>
                <m:r>
                  <a:rPr>
                    <a:latin typeface="Cambria Math" panose="02040503050406030204" pitchFamily="18" charset="0"/>
                  </a:rPr>
                  <m:t>∼</m:t>
                </m:r>
                <m:r>
                  <a:rPr>
                    <a:latin typeface="Cambria Math" panose="02040503050406030204" pitchFamily="18" charset="0"/>
                  </a:rPr>
                  <m:t>𝐹</m:t>
                </m:r>
              </m:oMath>
            </a14:m>
            <a:r>
              <a:t> a distribution with finite mean </a:t>
            </a:r>
            <a14:m xmlns:a14="http://schemas.microsoft.com/office/drawing/2010/main">
              <m:oMath xmlns:m="http://schemas.openxmlformats.org/officeDocument/2006/math">
                <m:r>
                  <a:rPr>
                    <a:latin typeface="Cambria Math" panose="02040503050406030204" pitchFamily="18" charset="0"/>
                  </a:rPr>
                  <m:t>𝜇</m:t>
                </m:r>
              </m:oMath>
            </a14:m>
            <a:r>
              <a:t> and finite variance </a:t>
            </a:r>
            <a14:m xmlns:a14="http://schemas.microsoft.com/office/drawing/2010/main">
              <m:oMath xmlns:m="http://schemas.openxmlformats.org/officeDocument/2006/math">
                <m:sSup>
                  <m:sSupPr>
                    <m:ctrlPr>
                      <a:rPr>
                        <a:latin typeface="Cambria Math" panose="02040503050406030204" pitchFamily="18" charset="0"/>
                      </a:rPr>
                    </m:ctrlPr>
                  </m:sSupPr>
                  <m:e>
                    <m:r>
                      <a:rPr>
                        <a:latin typeface="Cambria Math" panose="02040503050406030204" pitchFamily="18" charset="0"/>
                      </a:rPr>
                      <m:t>𝜎</m:t>
                    </m:r>
                  </m:e>
                  <m:sup>
                    <m:r>
                      <a:rPr>
                        <a:latin typeface="Cambria Math" panose="02040503050406030204" pitchFamily="18" charset="0"/>
                      </a:rPr>
                      <m:t>2</m:t>
                    </m:r>
                  </m:sup>
                </m:sSup>
              </m:oMath>
            </a14:m>
            <a:r>
              <a:t>. Then</a:t>
            </a:r>
          </a:p>
          <a:p>
            <a:pPr marL="0" lvl="0" indent="0">
              <a:buNone/>
            </a:pPr>
            <a14:m xmlns:a14="http://schemas.microsoft.com/office/drawing/2010/main">
              <m:oMathPara xmlns:m="http://schemas.openxmlformats.org/officeDocument/2006/math">
                <m:oMathParaPr>
                  <m:jc m:val="center"/>
                </m:oMathParaPr>
                <m:oMath xmlns:m="http://schemas.openxmlformats.org/officeDocument/2006/math">
                  <m:f>
                    <m:fPr>
                      <m:ctrlPr>
                        <a:rPr>
                          <a:latin typeface="Cambria Math" panose="02040503050406030204" pitchFamily="18" charset="0"/>
                        </a:rPr>
                      </m:ctrlPr>
                    </m:fPr>
                    <m:num>
                      <m:acc>
                        <m:accPr>
                          <m:chr m:val="‾"/>
                          <m:ctrlPr>
                            <a:rPr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  <m:r>
                        <a:rPr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>
                          <a:latin typeface="Cambria Math" panose="02040503050406030204" pitchFamily="18" charset="0"/>
                        </a:rPr>
                        <m:t>𝜇</m:t>
                      </m:r>
                    </m:num>
                    <m:den>
                      <m:r>
                        <a:rPr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>
                          <a:latin typeface="Cambria Math" panose="02040503050406030204" pitchFamily="18" charset="0"/>
                        </a:rPr>
                        <m:t>/</m:t>
                      </m:r>
                      <m:rad>
                        <m:radPr>
                          <m:degHide m:val="on"/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rad>
                    </m:den>
                  </m:f>
                  <m:limUpp>
                    <m:limUppPr>
                      <m:ctrlPr>
                        <a:rPr i="1">
                          <a:latin typeface="Cambria Math" panose="02040503050406030204" pitchFamily="18" charset="0"/>
                        </a:rPr>
                      </m:ctrlPr>
                    </m:limUppPr>
                    <m:e>
                      <m:r>
                        <a:rPr>
                          <a:latin typeface="Cambria Math" panose="02040503050406030204" pitchFamily="18" charset="0"/>
                        </a:rPr>
                        <m:t>→</m:t>
                      </m:r>
                    </m:e>
                    <m:lim>
                      <m:r>
                        <a:rPr>
                          <a:latin typeface="Cambria Math" panose="02040503050406030204" pitchFamily="18" charset="0"/>
                        </a:rPr>
                        <m:t>𝐷</m:t>
                      </m:r>
                    </m:lim>
                  </m:limUpp>
                  <m:r>
                    <a:rPr>
                      <a:latin typeface="Cambria Math" panose="02040503050406030204" pitchFamily="18" charset="0"/>
                    </a:rPr>
                    <m:t>𝒩</m:t>
                  </m:r>
                  <m:d>
                    <m:dPr>
                      <m:ctrlPr>
                        <a:rPr i="1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>
                          <a:latin typeface="Cambria Math" panose="02040503050406030204" pitchFamily="18" charset="0"/>
                        </a:rPr>
                        <m:t>0,1</m:t>
                      </m:r>
                    </m:e>
                  </m:d>
                </m:oMath>
              </m:oMathPara>
            </a14:m>
            <a:endParaRPr/>
          </a:p>
          <a:p>
            <a:pPr marL="0" lvl="0" indent="0">
              <a:buNone/>
            </a:pPr>
            <a:r>
              <a:t>where </a:t>
            </a:r>
            <a14:m xmlns:a14="http://schemas.microsoft.com/office/drawing/2010/main">
              <m:oMath xmlns:m="http://schemas.openxmlformats.org/officeDocument/2006/math">
                <m:limUpp>
                  <m:limUppPr>
                    <m:ctrlPr>
                      <a:rPr>
                        <a:latin typeface="Cambria Math" panose="02040503050406030204" pitchFamily="18" charset="0"/>
                      </a:rPr>
                    </m:ctrlPr>
                  </m:limUppPr>
                  <m:e>
                    <m:r>
                      <a:rPr>
                        <a:latin typeface="Cambria Math" panose="02040503050406030204" pitchFamily="18" charset="0"/>
                      </a:rPr>
                      <m:t>→</m:t>
                    </m:r>
                  </m:e>
                  <m:lim>
                    <m:r>
                      <a:rPr>
                        <a:latin typeface="Cambria Math" panose="02040503050406030204" pitchFamily="18" charset="0"/>
                      </a:rPr>
                      <m:t>𝐷</m:t>
                    </m:r>
                  </m:lim>
                </m:limUpp>
              </m:oMath>
            </a14:m>
            <a:r>
              <a:t> denotes convergence in distribution.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3F998A-2A5E-471F-9FEB-2559B0A7F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5CB42-CF14-4293-8971-6DCD1AAE8BE7}" type="slidenum">
              <a:rPr lang="en-GB" smtClean="0"/>
              <a:t>84</a:t>
            </a:fld>
            <a:endParaRPr lang="en-GB"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A89D5-560C-4369-A313-7C24EDF02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Central Limit Theorem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BC91F-1C76-43AE-8B2A-956D48B768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t>Crucially, since </a:t>
            </a:r>
            <a14:m xmlns:a14="http://schemas.microsoft.com/office/drawing/2010/main">
              <m:oMath xmlns:m="http://schemas.openxmlformats.org/officeDocument/2006/math">
                <m:acc>
                  <m:accPr>
                    <m:chr m:val="‾"/>
                    <m:ctrlPr>
                      <a:rPr>
                        <a:latin typeface="Cambria Math" panose="02040503050406030204" pitchFamily="18" charset="0"/>
                      </a:rPr>
                    </m:ctrlPr>
                  </m:accPr>
                  <m:e>
                    <m:r>
                      <a:rPr>
                        <a:latin typeface="Cambria Math" panose="02040503050406030204" pitchFamily="18" charset="0"/>
                      </a:rPr>
                      <m:t>𝑋</m:t>
                    </m:r>
                  </m:e>
                </m:acc>
                <m:r>
                  <a:rPr>
                    <a:latin typeface="Cambria Math" panose="02040503050406030204" pitchFamily="18" charset="0"/>
                  </a:rPr>
                  <m:t>=</m:t>
                </m:r>
                <m:f>
                  <m:fPr>
                    <m:ctrlPr>
                      <a:rPr i="1">
                        <a:latin typeface="Cambria Math" panose="02040503050406030204" pitchFamily="18" charset="0"/>
                      </a:rPr>
                    </m:ctrlPr>
                  </m:fPr>
                  <m:num>
                    <m:r>
                      <a:rPr>
                        <a:latin typeface="Cambria Math" panose="02040503050406030204" pitchFamily="18" charset="0"/>
                      </a:rPr>
                      <m:t>1</m:t>
                    </m:r>
                  </m:num>
                  <m:den>
                    <m:r>
                      <a:rPr>
                        <a:latin typeface="Cambria Math" panose="02040503050406030204" pitchFamily="18" charset="0"/>
                      </a:rPr>
                      <m:t>𝑛</m:t>
                    </m:r>
                  </m:den>
                </m:f>
                <m:nary>
                  <m:naryPr>
                    <m:chr m:val="∑"/>
                    <m:limLoc m:val="undOvr"/>
                    <m:ctrlPr>
                      <a:rPr i="1">
                        <a:latin typeface="Cambria Math" panose="02040503050406030204" pitchFamily="18" charset="0"/>
                      </a:rPr>
                    </m:ctrlPr>
                  </m:naryPr>
                  <m:sub>
                    <m:r>
                      <a:rPr>
                        <a:latin typeface="Cambria Math" panose="02040503050406030204" pitchFamily="18" charset="0"/>
                      </a:rPr>
                      <m:t>𝑖</m:t>
                    </m:r>
                  </m:sub>
                  <m:sup>
                    <m:r>
                      <a:rPr>
                        <a:latin typeface="Cambria Math" panose="02040503050406030204" pitchFamily="18" charset="0"/>
                      </a:rPr>
                      <m:t>​</m:t>
                    </m:r>
                  </m:sup>
                  <m:e>
                    <m:sSub>
                      <m:sSubPr>
                        <m:ctrlPr>
                          <a:rPr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e>
                </m:nary>
              </m:oMath>
            </a14:m>
            <a:r>
              <a:t>, this implies that any large enough sum of iid random variables approximately follows a normal distribution:</a:t>
            </a:r>
          </a:p>
          <a:p>
            <a:pPr marL="0" lvl="0" indent="0">
              <a:buNone/>
            </a:pPr>
            <a14:m xmlns:a14="http://schemas.microsoft.com/office/drawing/2010/main">
              <m:oMathPara xmlns:m="http://schemas.openxmlformats.org/officeDocument/2006/math">
                <m:oMathParaPr>
                  <m:jc m:val="center"/>
                </m:oMathParaPr>
                <m:oMath xmlns:m="http://schemas.openxmlformats.org/officeDocument/2006/math">
                  <m:r>
                    <a:rPr>
                      <a:latin typeface="Cambria Math" panose="02040503050406030204" pitchFamily="18" charset="0"/>
                    </a:rPr>
                    <m:t> </m:t>
                  </m:r>
                </m:oMath>
              </m:oMathPara>
            </a14:m>
            <a:endParaRPr/>
          </a:p>
          <a:p>
            <a:pPr marL="0" lvl="0" indent="0">
              <a:buNone/>
            </a:pPr>
            <a14:m xmlns:a14="http://schemas.microsoft.com/office/drawing/2010/main">
              <m:oMathPara xmlns:m="http://schemas.openxmlformats.org/officeDocument/2006/math">
                <m:oMathParaPr>
                  <m:jc m:val="center"/>
                </m:oMathParaPr>
                <m:oMath xmlns:m="http://schemas.openxmlformats.org/officeDocument/2006/math">
                  <m:nary>
                    <m:naryPr>
                      <m:chr m:val="∑"/>
                      <m:limLoc m:val="undOvr"/>
                      <m:ctrlPr>
                        <a:rPr>
                          <a:latin typeface="Cambria Math" panose="02040503050406030204" pitchFamily="18" charset="0"/>
                        </a:rPr>
                      </m:ctrlPr>
                    </m:naryPr>
                    <m:sub>
                      <m:r>
                        <a:rPr>
                          <a:latin typeface="Cambria Math" panose="02040503050406030204" pitchFamily="18" charset="0"/>
                        </a:rPr>
                        <m:t>𝑖</m:t>
                      </m:r>
                    </m:sub>
                    <m:sup>
                      <m:r>
                        <a:rPr>
                          <a:latin typeface="Cambria Math" panose="02040503050406030204" pitchFamily="18" charset="0"/>
                        </a:rPr>
                        <m:t>​</m:t>
                      </m:r>
                    </m:sup>
                    <m:e>
                      <m:sSub>
                        <m:sSub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e>
                  </m:nary>
                  <m:limUpp>
                    <m:limUppPr>
                      <m:ctrlPr>
                        <a:rPr i="1">
                          <a:latin typeface="Cambria Math" panose="02040503050406030204" pitchFamily="18" charset="0"/>
                        </a:rPr>
                      </m:ctrlPr>
                    </m:limUppPr>
                    <m:e>
                      <m:r>
                        <a:rPr>
                          <a:latin typeface="Cambria Math" panose="02040503050406030204" pitchFamily="18" charset="0"/>
                        </a:rPr>
                        <m:t>→</m:t>
                      </m:r>
                    </m:e>
                    <m:lim>
                      <m:r>
                        <a:rPr>
                          <a:latin typeface="Cambria Math" panose="02040503050406030204" pitchFamily="18" charset="0"/>
                        </a:rPr>
                        <m:t>𝐷</m:t>
                      </m:r>
                    </m:lim>
                  </m:limUpp>
                  <m:r>
                    <a:rPr>
                      <a:latin typeface="Cambria Math" panose="02040503050406030204" pitchFamily="18" charset="0"/>
                    </a:rPr>
                    <m:t>𝒩</m:t>
                  </m:r>
                  <m:d>
                    <m:dPr>
                      <m:ctrlPr>
                        <a:rPr i="1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>
                          <a:latin typeface="Cambria Math" panose="02040503050406030204" pitchFamily="18" charset="0"/>
                        </a:rPr>
                        <m:t>,</m:t>
                      </m:r>
                      <m:r>
                        <a:rPr>
                          <a:latin typeface="Cambria Math" panose="02040503050406030204" pitchFamily="18" charset="0"/>
                        </a:rPr>
                        <m:t>𝑛</m:t>
                      </m:r>
                      <m:sSup>
                        <m:sSup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e>
                  </m:d>
                </m:oMath>
              </m:oMathPara>
            </a14:m>
            <a:endParaRPr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3F998A-2A5E-471F-9FEB-2559B0A7F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5CB42-CF14-4293-8971-6DCD1AAE8BE7}" type="slidenum">
              <a:rPr lang="en-GB" smtClean="0"/>
              <a:t>85</a:t>
            </a:fld>
            <a:endParaRPr lang="en-GB"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A89D5-560C-4369-A313-7C24EDF02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Central Limit Theorem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BC91F-1C76-43AE-8B2A-956D48B768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t>The CLT is central / key in statistics because:</a:t>
            </a:r>
          </a:p>
          <a:p>
            <a:pPr lvl="0"/>
            <a:r>
              <a:t>Any statistic that is a sum of enough random variables with similar distributions will be approximately normally distributed.</a:t>
            </a:r>
          </a:p>
          <a:p>
            <a:pPr lvl="0"/>
            <a:r>
              <a:t>The normal distribution can be used to approximate the sampling distributions of many statistics, and the statistical theory for the normal distribution can be used to derive properties.</a:t>
            </a:r>
          </a:p>
          <a:p>
            <a:pPr marL="0" lvl="0" indent="0">
              <a:buNone/>
            </a:pPr>
            <a14:m xmlns:a14="http://schemas.microsoft.com/office/drawing/2010/main">
              <m:oMathPara xmlns:m="http://schemas.openxmlformats.org/officeDocument/2006/math">
                <m:oMathParaPr>
                  <m:jc m:val="center"/>
                </m:oMathParaPr>
                <m:oMath xmlns:m="http://schemas.openxmlformats.org/officeDocument/2006/math">
                  <m:r>
                    <a:rPr>
                      <a:latin typeface="Cambria Math" panose="02040503050406030204" pitchFamily="18" charset="0"/>
                    </a:rPr>
                    <m:t> </m:t>
                  </m:r>
                </m:oMath>
              </m:oMathPara>
            </a14:m>
            <a:endParaRPr/>
          </a:p>
          <a:p>
            <a:pPr marL="0" lvl="0" indent="0">
              <a:buNone/>
            </a:pPr>
            <a:r>
              <a:t>Examples</a:t>
            </a:r>
          </a:p>
          <a:p>
            <a:pPr lvl="0"/>
            <a:r>
              <a:t>Normal approximation to the binomial.</a:t>
            </a:r>
          </a:p>
          <a:p>
            <a:pPr lvl="0"/>
            <a:r>
              <a:t>t test robust against deviations from normality.</a:t>
            </a:r>
          </a:p>
          <a:p>
            <a:pPr lvl="0"/>
            <a:r>
              <a:t>Height distributions of humans.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3F998A-2A5E-471F-9FEB-2559B0A7F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5CB42-CF14-4293-8971-6DCD1AAE8BE7}" type="slidenum">
              <a:rPr lang="en-GB" smtClean="0"/>
              <a:t>86</a:t>
            </a:fld>
            <a:endParaRPr lang="en-GB"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A89D5-560C-4369-A313-7C24EDF02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Central Limit Theorem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BC91F-1C76-43AE-8B2A-956D48B768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lvl="0" indent="0">
              <a:buNone/>
            </a:pPr>
            <a:r>
              <a:rPr dirty="0" err="1">
                <a:latin typeface="Courier"/>
              </a:rPr>
              <a:t>generateMeans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b="1" dirty="0">
                <a:solidFill>
                  <a:srgbClr val="007020"/>
                </a:solidFill>
                <a:latin typeface="Courier"/>
              </a:rPr>
              <a:t>function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7D9029"/>
                </a:solidFill>
                <a:latin typeface="Courier"/>
              </a:rPr>
              <a:t>n=</a:t>
            </a:r>
            <a:r>
              <a:rPr dirty="0">
                <a:solidFill>
                  <a:srgbClr val="06287E"/>
                </a:solidFill>
                <a:latin typeface="Courier"/>
              </a:rPr>
              <a:t>c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latin typeface="Courier"/>
              </a:rPr>
              <a:t>,</a:t>
            </a:r>
            <a:r>
              <a:rPr dirty="0">
                <a:solidFill>
                  <a:srgbClr val="40A070"/>
                </a:solidFill>
                <a:latin typeface="Courier"/>
              </a:rPr>
              <a:t>2</a:t>
            </a:r>
            <a:r>
              <a:rPr dirty="0">
                <a:latin typeface="Courier"/>
              </a:rPr>
              <a:t>,</a:t>
            </a:r>
            <a:r>
              <a:rPr dirty="0">
                <a:solidFill>
                  <a:srgbClr val="40A070"/>
                </a:solidFill>
                <a:latin typeface="Courier"/>
              </a:rPr>
              <a:t>5</a:t>
            </a:r>
            <a:r>
              <a:rPr dirty="0">
                <a:latin typeface="Courier"/>
              </a:rPr>
              <a:t>,</a:t>
            </a:r>
            <a:r>
              <a:rPr dirty="0">
                <a:solidFill>
                  <a:srgbClr val="40A070"/>
                </a:solidFill>
                <a:latin typeface="Courier"/>
              </a:rPr>
              <a:t>10</a:t>
            </a:r>
            <a:r>
              <a:rPr dirty="0">
                <a:latin typeface="Courier"/>
              </a:rPr>
              <a:t>,</a:t>
            </a:r>
            <a:r>
              <a:rPr dirty="0">
                <a:solidFill>
                  <a:srgbClr val="40A070"/>
                </a:solidFill>
                <a:latin typeface="Courier"/>
              </a:rPr>
              <a:t>50</a:t>
            </a:r>
            <a:r>
              <a:rPr dirty="0">
                <a:latin typeface="Courier"/>
              </a:rPr>
              <a:t>,</a:t>
            </a:r>
            <a:r>
              <a:rPr dirty="0">
                <a:solidFill>
                  <a:srgbClr val="40A070"/>
                </a:solidFill>
                <a:latin typeface="Courier"/>
              </a:rPr>
              <a:t>100</a:t>
            </a:r>
            <a:r>
              <a:rPr dirty="0">
                <a:latin typeface="Courier"/>
              </a:rPr>
              <a:t>,</a:t>
            </a:r>
            <a:r>
              <a:rPr dirty="0">
                <a:solidFill>
                  <a:srgbClr val="40A070"/>
                </a:solidFill>
                <a:latin typeface="Courier"/>
              </a:rPr>
              <a:t>500</a:t>
            </a:r>
            <a:r>
              <a:rPr dirty="0">
                <a:latin typeface="Courier"/>
              </a:rPr>
              <a:t>,</a:t>
            </a:r>
            <a:r>
              <a:rPr dirty="0">
                <a:solidFill>
                  <a:srgbClr val="40A070"/>
                </a:solidFill>
                <a:latin typeface="Courier"/>
              </a:rPr>
              <a:t>1000</a:t>
            </a:r>
            <a:r>
              <a:rPr dirty="0">
                <a:latin typeface="Courier"/>
              </a:rPr>
              <a:t>),</a:t>
            </a:r>
            <a:r>
              <a:rPr dirty="0">
                <a:solidFill>
                  <a:srgbClr val="7D9029"/>
                </a:solidFill>
                <a:latin typeface="Courier"/>
              </a:rPr>
              <a:t>col=</a:t>
            </a:r>
            <a:r>
              <a:rPr dirty="0" err="1">
                <a:latin typeface="Courier"/>
              </a:rPr>
              <a:t>cols,</a:t>
            </a:r>
            <a:r>
              <a:rPr dirty="0" err="1">
                <a:solidFill>
                  <a:srgbClr val="7D9029"/>
                </a:solidFill>
                <a:latin typeface="Courier"/>
              </a:rPr>
              <a:t>N</a:t>
            </a:r>
            <a:r>
              <a:rPr dirty="0">
                <a:solidFill>
                  <a:srgbClr val="7D9029"/>
                </a:solidFill>
                <a:latin typeface="Courier"/>
              </a:rPr>
              <a:t>=</a:t>
            </a:r>
            <a:r>
              <a:rPr dirty="0">
                <a:solidFill>
                  <a:srgbClr val="40A070"/>
                </a:solidFill>
                <a:latin typeface="Courier"/>
              </a:rPr>
              <a:t>1e4</a:t>
            </a:r>
            <a:r>
              <a:rPr dirty="0">
                <a:latin typeface="Courier"/>
              </a:rPr>
              <a:t>,rDistFun,</a:t>
            </a:r>
            <a:r>
              <a:rPr dirty="0">
                <a:solidFill>
                  <a:srgbClr val="7D9029"/>
                </a:solidFill>
                <a:latin typeface="Courier"/>
              </a:rPr>
              <a:t>xlim=</a:t>
            </a:r>
            <a:r>
              <a:rPr dirty="0">
                <a:solidFill>
                  <a:srgbClr val="880000"/>
                </a:solidFill>
                <a:latin typeface="Courier"/>
              </a:rPr>
              <a:t>NULL</a:t>
            </a:r>
            <a:r>
              <a:rPr dirty="0">
                <a:latin typeface="Courier"/>
              </a:rPr>
              <a:t>,...){</a:t>
            </a:r>
            <a:br>
              <a:rPr dirty="0"/>
            </a:br>
            <a:r>
              <a:rPr dirty="0">
                <a:latin typeface="Courier"/>
              </a:rPr>
              <a:t>    sim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solidFill>
                  <a:srgbClr val="06287E"/>
                </a:solidFill>
                <a:latin typeface="Courier"/>
              </a:rPr>
              <a:t>matrix</a:t>
            </a:r>
            <a:r>
              <a:rPr dirty="0">
                <a:latin typeface="Courier"/>
              </a:rPr>
              <a:t>(</a:t>
            </a:r>
            <a:r>
              <a:rPr dirty="0" err="1">
                <a:solidFill>
                  <a:srgbClr val="7D9029"/>
                </a:solidFill>
                <a:latin typeface="Courier"/>
              </a:rPr>
              <a:t>nrow</a:t>
            </a:r>
            <a:r>
              <a:rPr dirty="0">
                <a:solidFill>
                  <a:srgbClr val="7D9029"/>
                </a:solidFill>
                <a:latin typeface="Courier"/>
              </a:rPr>
              <a:t>=</a:t>
            </a:r>
            <a:r>
              <a:rPr dirty="0" err="1">
                <a:latin typeface="Courier"/>
              </a:rPr>
              <a:t>N,</a:t>
            </a:r>
            <a:r>
              <a:rPr dirty="0" err="1">
                <a:solidFill>
                  <a:srgbClr val="7D9029"/>
                </a:solidFill>
                <a:latin typeface="Courier"/>
              </a:rPr>
              <a:t>ncol</a:t>
            </a:r>
            <a:r>
              <a:rPr dirty="0">
                <a:solidFill>
                  <a:srgbClr val="7D9029"/>
                </a:solidFill>
                <a:latin typeface="Courier"/>
              </a:rPr>
              <a:t>=</a:t>
            </a:r>
            <a:r>
              <a:rPr dirty="0">
                <a:solidFill>
                  <a:srgbClr val="06287E"/>
                </a:solidFill>
                <a:latin typeface="Courier"/>
              </a:rPr>
              <a:t>length</a:t>
            </a:r>
            <a:r>
              <a:rPr dirty="0">
                <a:latin typeface="Courier"/>
              </a:rPr>
              <a:t>(n))</a:t>
            </a:r>
            <a:br>
              <a:rPr dirty="0"/>
            </a:br>
            <a:r>
              <a:rPr dirty="0">
                <a:latin typeface="Courier"/>
              </a:rPr>
              <a:t>    </a:t>
            </a:r>
            <a:r>
              <a:rPr b="1" dirty="0">
                <a:solidFill>
                  <a:srgbClr val="007020"/>
                </a:solidFill>
                <a:latin typeface="Courier"/>
              </a:rPr>
              <a:t>for</a:t>
            </a:r>
            <a:r>
              <a:rPr dirty="0">
                <a:latin typeface="Courier"/>
              </a:rPr>
              <a:t>(j </a:t>
            </a:r>
            <a:r>
              <a:rPr b="1" dirty="0">
                <a:solidFill>
                  <a:srgbClr val="007020"/>
                </a:solidFill>
                <a:latin typeface="Courier"/>
              </a:rPr>
              <a:t>in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solidFill>
                  <a:srgbClr val="4070A0"/>
                </a:solidFill>
                <a:latin typeface="Courier"/>
              </a:rPr>
              <a:t>:</a:t>
            </a:r>
            <a:r>
              <a:rPr dirty="0">
                <a:solidFill>
                  <a:srgbClr val="06287E"/>
                </a:solidFill>
                <a:latin typeface="Courier"/>
              </a:rPr>
              <a:t>length</a:t>
            </a:r>
            <a:r>
              <a:rPr dirty="0">
                <a:latin typeface="Courier"/>
              </a:rPr>
              <a:t>(n)){</a:t>
            </a:r>
            <a:r>
              <a:rPr b="1" dirty="0">
                <a:solidFill>
                  <a:srgbClr val="007020"/>
                </a:solidFill>
                <a:latin typeface="Courier"/>
              </a:rPr>
              <a:t>for</a:t>
            </a:r>
            <a:r>
              <a:rPr dirty="0">
                <a:latin typeface="Courier"/>
              </a:rPr>
              <a:t>(</a:t>
            </a:r>
            <a:r>
              <a:rPr dirty="0" err="1">
                <a:latin typeface="Courier"/>
              </a:rPr>
              <a:t>i</a:t>
            </a:r>
            <a:r>
              <a:rPr dirty="0">
                <a:latin typeface="Courier"/>
              </a:rPr>
              <a:t> </a:t>
            </a:r>
            <a:r>
              <a:rPr b="1" dirty="0">
                <a:solidFill>
                  <a:srgbClr val="007020"/>
                </a:solidFill>
                <a:latin typeface="Courier"/>
              </a:rPr>
              <a:t>in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solidFill>
                  <a:srgbClr val="4070A0"/>
                </a:solidFill>
                <a:latin typeface="Courier"/>
              </a:rPr>
              <a:t>:</a:t>
            </a:r>
            <a:r>
              <a:rPr dirty="0">
                <a:latin typeface="Courier"/>
              </a:rPr>
              <a:t>N){</a:t>
            </a:r>
            <a:br>
              <a:rPr dirty="0"/>
            </a:br>
            <a:r>
              <a:rPr dirty="0">
                <a:latin typeface="Courier"/>
              </a:rPr>
              <a:t>            sim[</a:t>
            </a:r>
            <a:r>
              <a:rPr dirty="0" err="1">
                <a:latin typeface="Courier"/>
              </a:rPr>
              <a:t>i,j</a:t>
            </a:r>
            <a:r>
              <a:rPr dirty="0">
                <a:latin typeface="Courier"/>
              </a:rPr>
              <a:t>]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solidFill>
                  <a:srgbClr val="06287E"/>
                </a:solidFill>
                <a:latin typeface="Courier"/>
              </a:rPr>
              <a:t>mean</a:t>
            </a:r>
            <a:r>
              <a:rPr dirty="0">
                <a:latin typeface="Courier"/>
              </a:rPr>
              <a:t>(</a:t>
            </a:r>
            <a:r>
              <a:rPr dirty="0" err="1">
                <a:solidFill>
                  <a:srgbClr val="06287E"/>
                </a:solidFill>
                <a:latin typeface="Courier"/>
              </a:rPr>
              <a:t>rDistFun</a:t>
            </a:r>
            <a:r>
              <a:rPr dirty="0">
                <a:latin typeface="Courier"/>
              </a:rPr>
              <a:t>(n[j],...))</a:t>
            </a:r>
            <a:br>
              <a:rPr dirty="0"/>
            </a:br>
            <a:r>
              <a:rPr dirty="0">
                <a:latin typeface="Courier"/>
              </a:rPr>
              <a:t>    }}</a:t>
            </a:r>
            <a:br>
              <a:rPr dirty="0"/>
            </a:br>
            <a:br>
              <a:rPr dirty="0"/>
            </a:br>
            <a:r>
              <a:rPr dirty="0">
                <a:latin typeface="Courier"/>
              </a:rPr>
              <a:t>    </a:t>
            </a:r>
            <a:r>
              <a:rPr dirty="0">
                <a:solidFill>
                  <a:srgbClr val="06287E"/>
                </a:solidFill>
                <a:latin typeface="Courier"/>
              </a:rPr>
              <a:t>par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7D9029"/>
                </a:solidFill>
                <a:latin typeface="Courier"/>
              </a:rPr>
              <a:t>mar=</a:t>
            </a:r>
            <a:r>
              <a:rPr dirty="0">
                <a:solidFill>
                  <a:srgbClr val="06287E"/>
                </a:solidFill>
                <a:latin typeface="Courier"/>
              </a:rPr>
              <a:t>c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A070"/>
                </a:solidFill>
                <a:latin typeface="Courier"/>
              </a:rPr>
              <a:t>1.5</a:t>
            </a:r>
            <a:r>
              <a:rPr dirty="0">
                <a:latin typeface="Courier"/>
              </a:rPr>
              <a:t>,</a:t>
            </a:r>
            <a:r>
              <a:rPr dirty="0">
                <a:solidFill>
                  <a:srgbClr val="40A070"/>
                </a:solidFill>
                <a:latin typeface="Courier"/>
              </a:rPr>
              <a:t>2.5</a:t>
            </a:r>
            <a:r>
              <a:rPr dirty="0">
                <a:latin typeface="Courier"/>
              </a:rPr>
              <a:t>,</a:t>
            </a:r>
            <a:r>
              <a:rPr dirty="0">
                <a:solidFill>
                  <a:srgbClr val="40A070"/>
                </a:solidFill>
                <a:latin typeface="Courier"/>
              </a:rPr>
              <a:t>1.5</a:t>
            </a:r>
            <a:r>
              <a:rPr dirty="0">
                <a:latin typeface="Courier"/>
              </a:rPr>
              <a:t>,</a:t>
            </a:r>
            <a:r>
              <a:rPr dirty="0">
                <a:solidFill>
                  <a:srgbClr val="40A070"/>
                </a:solidFill>
                <a:latin typeface="Courier"/>
              </a:rPr>
              <a:t>0.5</a:t>
            </a:r>
            <a:r>
              <a:rPr dirty="0">
                <a:latin typeface="Courier"/>
              </a:rPr>
              <a:t>),</a:t>
            </a:r>
            <a:r>
              <a:rPr dirty="0" err="1">
                <a:solidFill>
                  <a:srgbClr val="7D9029"/>
                </a:solidFill>
                <a:latin typeface="Courier"/>
              </a:rPr>
              <a:t>mfrow</a:t>
            </a:r>
            <a:r>
              <a:rPr dirty="0">
                <a:solidFill>
                  <a:srgbClr val="7D9029"/>
                </a:solidFill>
                <a:latin typeface="Courier"/>
              </a:rPr>
              <a:t>=</a:t>
            </a:r>
            <a:r>
              <a:rPr dirty="0">
                <a:solidFill>
                  <a:srgbClr val="06287E"/>
                </a:solidFill>
                <a:latin typeface="Courier"/>
              </a:rPr>
              <a:t>c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06287E"/>
                </a:solidFill>
                <a:latin typeface="Courier"/>
              </a:rPr>
              <a:t>length</a:t>
            </a:r>
            <a:r>
              <a:rPr dirty="0">
                <a:latin typeface="Courier"/>
              </a:rPr>
              <a:t>(n),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latin typeface="Courier"/>
              </a:rPr>
              <a:t>))</a:t>
            </a:r>
            <a:br>
              <a:rPr dirty="0"/>
            </a:br>
            <a:r>
              <a:rPr dirty="0">
                <a:latin typeface="Courier"/>
              </a:rPr>
              <a:t>    </a:t>
            </a:r>
            <a:r>
              <a:rPr b="1" dirty="0">
                <a:solidFill>
                  <a:srgbClr val="007020"/>
                </a:solidFill>
                <a:latin typeface="Courier"/>
              </a:rPr>
              <a:t>for</a:t>
            </a:r>
            <a:r>
              <a:rPr dirty="0">
                <a:latin typeface="Courier"/>
              </a:rPr>
              <a:t>(j </a:t>
            </a:r>
            <a:r>
              <a:rPr b="1" dirty="0">
                <a:solidFill>
                  <a:srgbClr val="007020"/>
                </a:solidFill>
                <a:latin typeface="Courier"/>
              </a:rPr>
              <a:t>in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solidFill>
                  <a:srgbClr val="4070A0"/>
                </a:solidFill>
                <a:latin typeface="Courier"/>
              </a:rPr>
              <a:t>:</a:t>
            </a:r>
            <a:r>
              <a:rPr dirty="0">
                <a:solidFill>
                  <a:srgbClr val="06287E"/>
                </a:solidFill>
                <a:latin typeface="Courier"/>
              </a:rPr>
              <a:t>length</a:t>
            </a:r>
            <a:r>
              <a:rPr dirty="0">
                <a:latin typeface="Courier"/>
              </a:rPr>
              <a:t>(n)){</a:t>
            </a:r>
            <a:br>
              <a:rPr dirty="0"/>
            </a:br>
            <a:r>
              <a:rPr dirty="0">
                <a:latin typeface="Courier"/>
              </a:rPr>
              <a:t>        </a:t>
            </a:r>
            <a:r>
              <a:rPr b="1" dirty="0">
                <a:solidFill>
                  <a:srgbClr val="007020"/>
                </a:solidFill>
                <a:latin typeface="Courier"/>
              </a:rPr>
              <a:t>if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06287E"/>
                </a:solidFill>
                <a:latin typeface="Courier"/>
              </a:rPr>
              <a:t>length</a:t>
            </a:r>
            <a:r>
              <a:rPr dirty="0">
                <a:latin typeface="Courier"/>
              </a:rPr>
              <a:t>(</a:t>
            </a:r>
            <a:r>
              <a:rPr dirty="0" err="1">
                <a:latin typeface="Courier"/>
              </a:rPr>
              <a:t>xlim</a:t>
            </a:r>
            <a:r>
              <a:rPr dirty="0">
                <a:latin typeface="Courier"/>
              </a:rPr>
              <a:t>)</a:t>
            </a:r>
            <a:r>
              <a:rPr dirty="0">
                <a:solidFill>
                  <a:srgbClr val="4070A0"/>
                </a:solidFill>
                <a:latin typeface="Courier"/>
              </a:rPr>
              <a:t>&lt;</a:t>
            </a:r>
            <a:r>
              <a:rPr dirty="0">
                <a:solidFill>
                  <a:srgbClr val="40A070"/>
                </a:solidFill>
                <a:latin typeface="Courier"/>
              </a:rPr>
              <a:t>2</a:t>
            </a:r>
            <a:r>
              <a:rPr dirty="0">
                <a:latin typeface="Courier"/>
              </a:rPr>
              <a:t>){</a:t>
            </a:r>
            <a:br>
              <a:rPr dirty="0"/>
            </a:br>
            <a:r>
              <a:rPr dirty="0">
                <a:latin typeface="Courier"/>
              </a:rPr>
              <a:t>            </a:t>
            </a:r>
            <a:r>
              <a:rPr dirty="0">
                <a:solidFill>
                  <a:srgbClr val="06287E"/>
                </a:solidFill>
                <a:latin typeface="Courier"/>
              </a:rPr>
              <a:t>hist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7D9029"/>
                </a:solidFill>
                <a:latin typeface="Courier"/>
              </a:rPr>
              <a:t>breaks=</a:t>
            </a:r>
            <a:r>
              <a:rPr dirty="0">
                <a:solidFill>
                  <a:srgbClr val="40A070"/>
                </a:solidFill>
                <a:latin typeface="Courier"/>
              </a:rPr>
              <a:t>100</a:t>
            </a:r>
            <a:r>
              <a:rPr dirty="0">
                <a:latin typeface="Courier"/>
              </a:rPr>
              <a:t>,sim[,j],</a:t>
            </a:r>
            <a:r>
              <a:rPr dirty="0">
                <a:solidFill>
                  <a:srgbClr val="7D9029"/>
                </a:solidFill>
                <a:latin typeface="Courier"/>
              </a:rPr>
              <a:t>main=</a:t>
            </a:r>
            <a:r>
              <a:rPr dirty="0">
                <a:solidFill>
                  <a:srgbClr val="06287E"/>
                </a:solidFill>
                <a:latin typeface="Courier"/>
              </a:rPr>
              <a:t>paste</a:t>
            </a:r>
            <a:r>
              <a:rPr dirty="0">
                <a:latin typeface="Courier"/>
              </a:rPr>
              <a:t>(</a:t>
            </a:r>
            <a:r>
              <a:rPr dirty="0" err="1">
                <a:solidFill>
                  <a:srgbClr val="7D9029"/>
                </a:solidFill>
                <a:latin typeface="Courier"/>
              </a:rPr>
              <a:t>sep</a:t>
            </a:r>
            <a:r>
              <a:rPr dirty="0">
                <a:solidFill>
                  <a:srgbClr val="7D9029"/>
                </a:solidFill>
                <a:latin typeface="Courier"/>
              </a:rPr>
              <a:t>=</a:t>
            </a:r>
            <a:r>
              <a:rPr dirty="0">
                <a:solidFill>
                  <a:srgbClr val="4070A0"/>
                </a:solidFill>
                <a:latin typeface="Courier"/>
              </a:rPr>
              <a:t>""</a:t>
            </a:r>
            <a:r>
              <a:rPr dirty="0">
                <a:latin typeface="Courier"/>
              </a:rPr>
              <a:t>,</a:t>
            </a:r>
            <a:r>
              <a:rPr dirty="0">
                <a:solidFill>
                  <a:srgbClr val="4070A0"/>
                </a:solidFill>
                <a:latin typeface="Courier"/>
              </a:rPr>
              <a:t>"n = "</a:t>
            </a:r>
            <a:r>
              <a:rPr dirty="0">
                <a:latin typeface="Courier"/>
              </a:rPr>
              <a:t>,n[j]),</a:t>
            </a:r>
            <a:r>
              <a:rPr dirty="0" err="1">
                <a:solidFill>
                  <a:srgbClr val="7D9029"/>
                </a:solidFill>
                <a:latin typeface="Courier"/>
              </a:rPr>
              <a:t>yaxt</a:t>
            </a:r>
            <a:r>
              <a:rPr dirty="0">
                <a:solidFill>
                  <a:srgbClr val="7D9029"/>
                </a:solidFill>
                <a:latin typeface="Courier"/>
              </a:rPr>
              <a:t>=</a:t>
            </a:r>
            <a:r>
              <a:rPr dirty="0">
                <a:solidFill>
                  <a:srgbClr val="4070A0"/>
                </a:solidFill>
                <a:latin typeface="Courier"/>
              </a:rPr>
              <a:t>"</a:t>
            </a:r>
            <a:r>
              <a:rPr dirty="0" err="1">
                <a:solidFill>
                  <a:srgbClr val="4070A0"/>
                </a:solidFill>
                <a:latin typeface="Courier"/>
              </a:rPr>
              <a:t>n"</a:t>
            </a:r>
            <a:r>
              <a:rPr dirty="0" err="1">
                <a:latin typeface="Courier"/>
              </a:rPr>
              <a:t>,</a:t>
            </a:r>
            <a:r>
              <a:rPr dirty="0" err="1">
                <a:solidFill>
                  <a:srgbClr val="7D9029"/>
                </a:solidFill>
                <a:latin typeface="Courier"/>
              </a:rPr>
              <a:t>col</a:t>
            </a:r>
            <a:r>
              <a:rPr dirty="0">
                <a:solidFill>
                  <a:srgbClr val="7D9029"/>
                </a:solidFill>
                <a:latin typeface="Courier"/>
              </a:rPr>
              <a:t>=</a:t>
            </a:r>
            <a:r>
              <a:rPr dirty="0">
                <a:latin typeface="Courier"/>
              </a:rPr>
              <a:t>col[j])</a:t>
            </a:r>
            <a:br>
              <a:rPr dirty="0"/>
            </a:br>
            <a:r>
              <a:rPr dirty="0">
                <a:latin typeface="Courier"/>
              </a:rPr>
              <a:t>        }</a:t>
            </a:r>
            <a:r>
              <a:rPr b="1" dirty="0">
                <a:solidFill>
                  <a:srgbClr val="007020"/>
                </a:solidFill>
                <a:latin typeface="Courier"/>
              </a:rPr>
              <a:t>else</a:t>
            </a:r>
            <a:r>
              <a:rPr dirty="0">
                <a:latin typeface="Courier"/>
              </a:rPr>
              <a:t>{</a:t>
            </a:r>
            <a:br>
              <a:rPr dirty="0"/>
            </a:br>
            <a:r>
              <a:rPr dirty="0">
                <a:latin typeface="Courier"/>
              </a:rPr>
              <a:t>            </a:t>
            </a:r>
            <a:r>
              <a:rPr dirty="0">
                <a:solidFill>
                  <a:srgbClr val="06287E"/>
                </a:solidFill>
                <a:latin typeface="Courier"/>
              </a:rPr>
              <a:t>hist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7D9029"/>
                </a:solidFill>
                <a:latin typeface="Courier"/>
              </a:rPr>
              <a:t>breaks=</a:t>
            </a:r>
            <a:r>
              <a:rPr dirty="0">
                <a:solidFill>
                  <a:srgbClr val="40A070"/>
                </a:solidFill>
                <a:latin typeface="Courier"/>
              </a:rPr>
              <a:t>100</a:t>
            </a:r>
            <a:r>
              <a:rPr dirty="0">
                <a:latin typeface="Courier"/>
              </a:rPr>
              <a:t>,sim[,j],</a:t>
            </a:r>
            <a:r>
              <a:rPr dirty="0">
                <a:solidFill>
                  <a:srgbClr val="7D9029"/>
                </a:solidFill>
                <a:latin typeface="Courier"/>
              </a:rPr>
              <a:t>main=</a:t>
            </a:r>
            <a:r>
              <a:rPr dirty="0">
                <a:solidFill>
                  <a:srgbClr val="06287E"/>
                </a:solidFill>
                <a:latin typeface="Courier"/>
              </a:rPr>
              <a:t>paste</a:t>
            </a:r>
            <a:r>
              <a:rPr dirty="0">
                <a:latin typeface="Courier"/>
              </a:rPr>
              <a:t>(</a:t>
            </a:r>
            <a:r>
              <a:rPr dirty="0" err="1">
                <a:solidFill>
                  <a:srgbClr val="7D9029"/>
                </a:solidFill>
                <a:latin typeface="Courier"/>
              </a:rPr>
              <a:t>sep</a:t>
            </a:r>
            <a:r>
              <a:rPr dirty="0">
                <a:solidFill>
                  <a:srgbClr val="7D9029"/>
                </a:solidFill>
                <a:latin typeface="Courier"/>
              </a:rPr>
              <a:t>=</a:t>
            </a:r>
            <a:r>
              <a:rPr dirty="0">
                <a:solidFill>
                  <a:srgbClr val="4070A0"/>
                </a:solidFill>
                <a:latin typeface="Courier"/>
              </a:rPr>
              <a:t>""</a:t>
            </a:r>
            <a:r>
              <a:rPr dirty="0">
                <a:latin typeface="Courier"/>
              </a:rPr>
              <a:t>,</a:t>
            </a:r>
            <a:r>
              <a:rPr dirty="0">
                <a:solidFill>
                  <a:srgbClr val="4070A0"/>
                </a:solidFill>
                <a:latin typeface="Courier"/>
              </a:rPr>
              <a:t>"n = "</a:t>
            </a:r>
            <a:r>
              <a:rPr dirty="0">
                <a:latin typeface="Courier"/>
              </a:rPr>
              <a:t>,n[j]),</a:t>
            </a:r>
            <a:r>
              <a:rPr dirty="0" err="1">
                <a:solidFill>
                  <a:srgbClr val="7D9029"/>
                </a:solidFill>
                <a:latin typeface="Courier"/>
              </a:rPr>
              <a:t>xlim</a:t>
            </a:r>
            <a:r>
              <a:rPr dirty="0">
                <a:solidFill>
                  <a:srgbClr val="7D9029"/>
                </a:solidFill>
                <a:latin typeface="Courier"/>
              </a:rPr>
              <a:t>=</a:t>
            </a:r>
            <a:r>
              <a:rPr dirty="0" err="1">
                <a:latin typeface="Courier"/>
              </a:rPr>
              <a:t>xlim,</a:t>
            </a:r>
            <a:r>
              <a:rPr dirty="0" err="1">
                <a:solidFill>
                  <a:srgbClr val="7D9029"/>
                </a:solidFill>
                <a:latin typeface="Courier"/>
              </a:rPr>
              <a:t>yaxt</a:t>
            </a:r>
            <a:r>
              <a:rPr dirty="0">
                <a:solidFill>
                  <a:srgbClr val="7D9029"/>
                </a:solidFill>
                <a:latin typeface="Courier"/>
              </a:rPr>
              <a:t>=</a:t>
            </a:r>
            <a:r>
              <a:rPr dirty="0">
                <a:solidFill>
                  <a:srgbClr val="4070A0"/>
                </a:solidFill>
                <a:latin typeface="Courier"/>
              </a:rPr>
              <a:t>"</a:t>
            </a:r>
            <a:r>
              <a:rPr dirty="0" err="1">
                <a:solidFill>
                  <a:srgbClr val="4070A0"/>
                </a:solidFill>
                <a:latin typeface="Courier"/>
              </a:rPr>
              <a:t>n"</a:t>
            </a:r>
            <a:r>
              <a:rPr dirty="0" err="1">
                <a:latin typeface="Courier"/>
              </a:rPr>
              <a:t>,</a:t>
            </a:r>
            <a:r>
              <a:rPr dirty="0" err="1">
                <a:solidFill>
                  <a:srgbClr val="7D9029"/>
                </a:solidFill>
                <a:latin typeface="Courier"/>
              </a:rPr>
              <a:t>col</a:t>
            </a:r>
            <a:r>
              <a:rPr dirty="0">
                <a:solidFill>
                  <a:srgbClr val="7D9029"/>
                </a:solidFill>
                <a:latin typeface="Courier"/>
              </a:rPr>
              <a:t>=</a:t>
            </a:r>
            <a:r>
              <a:rPr dirty="0">
                <a:latin typeface="Courier"/>
              </a:rPr>
              <a:t>col[j])</a:t>
            </a:r>
            <a:br>
              <a:rPr dirty="0"/>
            </a:br>
            <a:r>
              <a:rPr dirty="0">
                <a:latin typeface="Courier"/>
              </a:rPr>
              <a:t>        }</a:t>
            </a:r>
            <a:br>
              <a:rPr dirty="0"/>
            </a:br>
            <a:r>
              <a:rPr dirty="0">
                <a:latin typeface="Courier"/>
              </a:rPr>
              <a:t>    }</a:t>
            </a:r>
            <a:br>
              <a:rPr dirty="0"/>
            </a:br>
            <a:r>
              <a:rPr dirty="0">
                <a:latin typeface="Courier"/>
              </a:rPr>
              <a:t>}</a:t>
            </a:r>
            <a:endParaRPr lang="en-GB" dirty="0">
              <a:latin typeface="Courier"/>
            </a:endParaRPr>
          </a:p>
          <a:p>
            <a:pPr lvl="0" indent="0">
              <a:buNone/>
            </a:pPr>
            <a:endParaRPr dirty="0">
              <a:latin typeface="Courier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3F998A-2A5E-471F-9FEB-2559B0A7F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5CB42-CF14-4293-8971-6DCD1AAE8BE7}" type="slidenum">
              <a:rPr lang="en-GB" smtClean="0"/>
              <a:t>87</a:t>
            </a:fld>
            <a:endParaRPr lang="en-GB"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A89D5-560C-4369-A313-7C24EDF02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Central Limit Theorem</a:t>
            </a:r>
          </a:p>
        </p:txBody>
      </p:sp>
      <p:pic>
        <p:nvPicPr>
          <p:cNvPr id="3" name="Picture 1" descr="dataAndSupportDocs/QR_CLTdemo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013200" y="1816100"/>
            <a:ext cx="4152900" cy="415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838200" y="5969000"/>
            <a:ext cx="10515600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t>Or use this simple shiny app: </a:t>
            </a:r>
            <a:r>
              <a:rPr>
                <a:hlinkClick r:id="rId3"/>
              </a:rPr>
              <a:t>https://mlw-stats.shinyapps.io/DemonstrateTheCLT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3F998A-2A5E-471F-9FEB-2559B0A7F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5CB42-CF14-4293-8971-6DCD1AAE8BE7}" type="slidenum">
              <a:rPr lang="en-GB" smtClean="0"/>
              <a:t>88</a:t>
            </a:fld>
            <a:endParaRPr lang="en-GB"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C315F-F711-43BA-8C23-8D50769E3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5961704" cy="981182"/>
          </a:xfrm>
        </p:spPr>
        <p:txBody>
          <a:bodyPr/>
          <a:lstStyle/>
          <a:p>
            <a:pPr marL="0" lvl="0" indent="0">
              <a:buNone/>
            </a:pPr>
            <a:r>
              <a:rPr dirty="0"/>
              <a:t>Central Limit Theorem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C278EB-CD3C-4569-8B41-D3DDD3B4004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lvl="0" indent="0">
              <a:buNone/>
            </a:pPr>
            <a:r>
              <a:rPr>
                <a:solidFill>
                  <a:srgbClr val="06287E"/>
                </a:solidFill>
                <a:latin typeface="Courier"/>
              </a:rPr>
              <a:t>generateMeans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rDistFun=</a:t>
            </a:r>
            <a:r>
              <a:rPr>
                <a:latin typeface="Courier"/>
              </a:rPr>
              <a:t>rnorm,</a:t>
            </a:r>
            <a:r>
              <a:rPr>
                <a:solidFill>
                  <a:srgbClr val="7D9029"/>
                </a:solidFill>
                <a:latin typeface="Courier"/>
              </a:rPr>
              <a:t>xlim=</a:t>
            </a:r>
            <a:r>
              <a:rPr>
                <a:solidFill>
                  <a:srgbClr val="06287E"/>
                </a:solidFill>
                <a:latin typeface="Courier"/>
              </a:rPr>
              <a:t>c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4070A0"/>
                </a:solidFill>
                <a:latin typeface="Courier"/>
              </a:rPr>
              <a:t>-</a:t>
            </a:r>
            <a:r>
              <a:rPr>
                <a:solidFill>
                  <a:srgbClr val="40A070"/>
                </a:solidFill>
                <a:latin typeface="Courier"/>
              </a:rPr>
              <a:t>3</a:t>
            </a:r>
            <a:r>
              <a:rPr>
                <a:latin typeface="Courier"/>
              </a:rPr>
              <a:t>,</a:t>
            </a:r>
            <a:r>
              <a:rPr>
                <a:solidFill>
                  <a:srgbClr val="40A070"/>
                </a:solidFill>
                <a:latin typeface="Courier"/>
              </a:rPr>
              <a:t>3</a:t>
            </a:r>
            <a:r>
              <a:rPr>
                <a:latin typeface="Courier"/>
              </a:rPr>
              <a:t>))</a:t>
            </a:r>
          </a:p>
        </p:txBody>
      </p:sp>
      <p:pic>
        <p:nvPicPr>
          <p:cNvPr id="3" name="Picture 1" descr="MLW_KUHeS_RandStatistics_2026_Session3_files/figure-pptx/unnamed-chunk-22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81600" y="1676400"/>
            <a:ext cx="6172200" cy="3467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DD33D4-F2B4-4E27-98BD-BC9272834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5CB42-CF14-4293-8971-6DCD1AAE8BE7}" type="slidenum">
              <a:rPr lang="en-GB" smtClean="0"/>
              <a:t>89</a:t>
            </a:fld>
            <a:endParaRPr lang="en-GB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C315F-F711-43BA-8C23-8D50769E3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7" y="457200"/>
            <a:ext cx="8746001" cy="755151"/>
          </a:xfrm>
        </p:spPr>
        <p:txBody>
          <a:bodyPr/>
          <a:lstStyle/>
          <a:p>
            <a:pPr marL="0" lvl="0" indent="0">
              <a:buNone/>
            </a:pPr>
            <a:r>
              <a:rPr dirty="0"/>
              <a:t>Statistics &amp; uncertainty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C278EB-CD3C-4569-8B41-D3DDD3B400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03434" y="1428108"/>
            <a:ext cx="4479531" cy="4941870"/>
          </a:xfrm>
        </p:spPr>
        <p:txBody>
          <a:bodyPr>
            <a:normAutofit fontScale="92500" lnSpcReduction="10000"/>
          </a:bodyPr>
          <a:lstStyle/>
          <a:p>
            <a:pPr marL="0" lvl="0" indent="0">
              <a:buNone/>
            </a:pPr>
            <a:r>
              <a:rPr dirty="0"/>
              <a:t>Suppose weight was a deterministic function of a toddler’s age: you start off at 3.5kg, and then your weight follows a logarithmic curve until age 24 months at which point you reach 11.5kg.</a:t>
            </a:r>
          </a:p>
          <a:p>
            <a:pPr marL="0" lvl="0" indent="0">
              <a:buNone/>
            </a:pPr>
            <a:r>
              <a:rPr dirty="0"/>
              <a:t>This is obviously not what happens in real life (though an OK approximation for US girls).</a:t>
            </a:r>
          </a:p>
          <a:p>
            <a:pPr lvl="0" indent="0">
              <a:buNone/>
            </a:pPr>
            <a:r>
              <a:rPr dirty="0" err="1">
                <a:latin typeface="Courier"/>
              </a:rPr>
              <a:t>ageMonths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 err="1">
                <a:solidFill>
                  <a:srgbClr val="06287E"/>
                </a:solidFill>
                <a:latin typeface="Courier"/>
              </a:rPr>
              <a:t>runif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A070"/>
                </a:solidFill>
                <a:latin typeface="Courier"/>
              </a:rPr>
              <a:t>100</a:t>
            </a:r>
            <a:r>
              <a:rPr dirty="0">
                <a:latin typeface="Courier"/>
              </a:rPr>
              <a:t>,</a:t>
            </a:r>
            <a:r>
              <a:rPr dirty="0">
                <a:solidFill>
                  <a:srgbClr val="7D9029"/>
                </a:solidFill>
                <a:latin typeface="Courier"/>
              </a:rPr>
              <a:t>min=</a:t>
            </a:r>
            <a:r>
              <a:rPr dirty="0">
                <a:solidFill>
                  <a:srgbClr val="40A070"/>
                </a:solidFill>
                <a:latin typeface="Courier"/>
              </a:rPr>
              <a:t>0</a:t>
            </a:r>
            <a:r>
              <a:rPr dirty="0">
                <a:latin typeface="Courier"/>
              </a:rPr>
              <a:t>,</a:t>
            </a:r>
            <a:r>
              <a:rPr dirty="0">
                <a:solidFill>
                  <a:srgbClr val="7D9029"/>
                </a:solidFill>
                <a:latin typeface="Courier"/>
              </a:rPr>
              <a:t>max=</a:t>
            </a:r>
            <a:r>
              <a:rPr dirty="0">
                <a:solidFill>
                  <a:srgbClr val="40A070"/>
                </a:solidFill>
                <a:latin typeface="Courier"/>
              </a:rPr>
              <a:t>24</a:t>
            </a:r>
            <a:r>
              <a:rPr dirty="0">
                <a:latin typeface="Courier"/>
              </a:rPr>
              <a:t>) </a:t>
            </a:r>
            <a:r>
              <a:rPr i="1" dirty="0">
                <a:solidFill>
                  <a:srgbClr val="60A0B0"/>
                </a:solidFill>
                <a:latin typeface="Courier"/>
              </a:rPr>
              <a:t># sample some random ages</a:t>
            </a:r>
            <a:br>
              <a:rPr dirty="0"/>
            </a:br>
            <a:r>
              <a:rPr dirty="0">
                <a:latin typeface="Courier"/>
              </a:rPr>
              <a:t>weight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solidFill>
                  <a:srgbClr val="40A070"/>
                </a:solidFill>
                <a:latin typeface="Courier"/>
              </a:rPr>
              <a:t>3.5+2.5</a:t>
            </a:r>
            <a:r>
              <a:rPr dirty="0">
                <a:solidFill>
                  <a:srgbClr val="4070A0"/>
                </a:solidFill>
                <a:latin typeface="Courier"/>
              </a:rPr>
              <a:t>*</a:t>
            </a:r>
            <a:r>
              <a:rPr dirty="0">
                <a:solidFill>
                  <a:srgbClr val="06287E"/>
                </a:solidFill>
                <a:latin typeface="Courier"/>
              </a:rPr>
              <a:t>log</a:t>
            </a:r>
            <a:r>
              <a:rPr dirty="0">
                <a:latin typeface="Courier"/>
              </a:rPr>
              <a:t>(ageMonths</a:t>
            </a:r>
            <a:r>
              <a:rPr dirty="0">
                <a:solidFill>
                  <a:srgbClr val="4070A0"/>
                </a:solidFill>
                <a:latin typeface="Courier"/>
              </a:rPr>
              <a:t>+</a:t>
            </a:r>
            <a:r>
              <a:rPr dirty="0">
                <a:solidFill>
                  <a:srgbClr val="40A070"/>
                </a:solidFill>
                <a:latin typeface="Courier"/>
              </a:rPr>
              <a:t>1</a:t>
            </a:r>
            <a:r>
              <a:rPr dirty="0">
                <a:latin typeface="Courier"/>
              </a:rPr>
              <a:t>) </a:t>
            </a:r>
            <a:r>
              <a:rPr i="1" dirty="0">
                <a:solidFill>
                  <a:srgbClr val="60A0B0"/>
                </a:solidFill>
                <a:latin typeface="Courier"/>
              </a:rPr>
              <a:t># compute the weights</a:t>
            </a:r>
            <a:br>
              <a:rPr dirty="0"/>
            </a:br>
            <a:r>
              <a:rPr dirty="0" err="1">
                <a:latin typeface="Courier"/>
              </a:rPr>
              <a:t>dat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 err="1">
                <a:solidFill>
                  <a:srgbClr val="06287E"/>
                </a:solidFill>
                <a:latin typeface="Courier"/>
              </a:rPr>
              <a:t>tibble</a:t>
            </a:r>
            <a:r>
              <a:rPr dirty="0">
                <a:latin typeface="Courier"/>
              </a:rPr>
              <a:t>(</a:t>
            </a:r>
            <a:r>
              <a:rPr dirty="0" err="1">
                <a:latin typeface="Courier"/>
              </a:rPr>
              <a:t>ageMonths,weight</a:t>
            </a:r>
            <a:r>
              <a:rPr dirty="0">
                <a:latin typeface="Courier"/>
              </a:rPr>
              <a:t>)</a:t>
            </a:r>
            <a:br>
              <a:rPr dirty="0"/>
            </a:br>
            <a:br>
              <a:rPr dirty="0"/>
            </a:br>
            <a:r>
              <a:rPr dirty="0" err="1">
                <a:latin typeface="Courier"/>
              </a:rPr>
              <a:t>dat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%&gt;%</a:t>
            </a:r>
            <a:br>
              <a:rPr dirty="0"/>
            </a:br>
            <a:r>
              <a:rPr dirty="0">
                <a:latin typeface="Courier"/>
              </a:rPr>
              <a:t>  </a:t>
            </a:r>
            <a:r>
              <a:rPr dirty="0" err="1">
                <a:solidFill>
                  <a:srgbClr val="06287E"/>
                </a:solidFill>
                <a:latin typeface="Courier"/>
              </a:rPr>
              <a:t>ggplot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7D9029"/>
                </a:solidFill>
                <a:latin typeface="Courier"/>
              </a:rPr>
              <a:t>mapping=</a:t>
            </a:r>
            <a:r>
              <a:rPr dirty="0" err="1">
                <a:solidFill>
                  <a:srgbClr val="06287E"/>
                </a:solidFill>
                <a:latin typeface="Courier"/>
              </a:rPr>
              <a:t>aes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7D9029"/>
                </a:solidFill>
                <a:latin typeface="Courier"/>
              </a:rPr>
              <a:t>x=</a:t>
            </a:r>
            <a:r>
              <a:rPr dirty="0" err="1">
                <a:latin typeface="Courier"/>
              </a:rPr>
              <a:t>ageMonths,</a:t>
            </a:r>
            <a:r>
              <a:rPr dirty="0" err="1">
                <a:solidFill>
                  <a:srgbClr val="7D9029"/>
                </a:solidFill>
                <a:latin typeface="Courier"/>
              </a:rPr>
              <a:t>y</a:t>
            </a:r>
            <a:r>
              <a:rPr dirty="0">
                <a:solidFill>
                  <a:srgbClr val="7D9029"/>
                </a:solidFill>
                <a:latin typeface="Courier"/>
              </a:rPr>
              <a:t>=</a:t>
            </a:r>
            <a:r>
              <a:rPr dirty="0">
                <a:latin typeface="Courier"/>
              </a:rPr>
              <a:t>weight)) </a:t>
            </a:r>
            <a:r>
              <a:rPr dirty="0">
                <a:solidFill>
                  <a:srgbClr val="4070A0"/>
                </a:solidFill>
                <a:latin typeface="Courier"/>
              </a:rPr>
              <a:t>+</a:t>
            </a:r>
            <a:br>
              <a:rPr dirty="0"/>
            </a:br>
            <a:r>
              <a:rPr dirty="0">
                <a:latin typeface="Courier"/>
              </a:rPr>
              <a:t>    </a:t>
            </a:r>
            <a:r>
              <a:rPr dirty="0" err="1">
                <a:solidFill>
                  <a:srgbClr val="06287E"/>
                </a:solidFill>
                <a:latin typeface="Courier"/>
              </a:rPr>
              <a:t>geom_point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7D9029"/>
                </a:solidFill>
                <a:latin typeface="Courier"/>
              </a:rPr>
              <a:t>color=</a:t>
            </a:r>
            <a:r>
              <a:rPr dirty="0">
                <a:solidFill>
                  <a:srgbClr val="4070A0"/>
                </a:solidFill>
                <a:latin typeface="Courier"/>
              </a:rPr>
              <a:t>"</a:t>
            </a:r>
            <a:r>
              <a:rPr dirty="0" err="1">
                <a:solidFill>
                  <a:srgbClr val="4070A0"/>
                </a:solidFill>
                <a:latin typeface="Courier"/>
              </a:rPr>
              <a:t>steelblue</a:t>
            </a:r>
            <a:r>
              <a:rPr dirty="0">
                <a:solidFill>
                  <a:srgbClr val="4070A0"/>
                </a:solidFill>
                <a:latin typeface="Courier"/>
              </a:rPr>
              <a:t>"</a:t>
            </a:r>
            <a:r>
              <a:rPr dirty="0">
                <a:latin typeface="Courier"/>
              </a:rPr>
              <a:t>)</a:t>
            </a:r>
            <a:endParaRPr lang="en-GB" dirty="0">
              <a:latin typeface="Courier"/>
            </a:endParaRPr>
          </a:p>
          <a:p>
            <a:pPr lvl="0" indent="0">
              <a:buNone/>
            </a:pP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4070A0"/>
                </a:solidFill>
                <a:latin typeface="Courier"/>
              </a:rPr>
              <a:t>+</a:t>
            </a:r>
            <a:br>
              <a:rPr dirty="0"/>
            </a:br>
            <a:r>
              <a:rPr dirty="0">
                <a:latin typeface="Courier"/>
              </a:rPr>
              <a:t>    </a:t>
            </a:r>
            <a:r>
              <a:rPr dirty="0" err="1">
                <a:solidFill>
                  <a:srgbClr val="06287E"/>
                </a:solidFill>
                <a:latin typeface="Courier"/>
              </a:rPr>
              <a:t>xlab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70A0"/>
                </a:solidFill>
                <a:latin typeface="Courier"/>
              </a:rPr>
              <a:t>"age in months"</a:t>
            </a:r>
            <a:r>
              <a:rPr dirty="0">
                <a:latin typeface="Courier"/>
              </a:rPr>
              <a:t>) </a:t>
            </a:r>
            <a:r>
              <a:rPr dirty="0">
                <a:solidFill>
                  <a:srgbClr val="4070A0"/>
                </a:solidFill>
                <a:latin typeface="Courier"/>
              </a:rPr>
              <a:t>+</a:t>
            </a:r>
            <a:r>
              <a:rPr dirty="0">
                <a:latin typeface="Courier"/>
              </a:rPr>
              <a:t> </a:t>
            </a:r>
            <a:r>
              <a:rPr dirty="0" err="1">
                <a:solidFill>
                  <a:srgbClr val="06287E"/>
                </a:solidFill>
                <a:latin typeface="Courier"/>
              </a:rPr>
              <a:t>ylab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70A0"/>
                </a:solidFill>
                <a:latin typeface="Courier"/>
              </a:rPr>
              <a:t>"weight in kg"</a:t>
            </a:r>
            <a:r>
              <a:rPr dirty="0">
                <a:latin typeface="Courier"/>
              </a:rPr>
              <a:t>) </a:t>
            </a:r>
            <a:r>
              <a:rPr dirty="0">
                <a:solidFill>
                  <a:srgbClr val="4070A0"/>
                </a:solidFill>
                <a:latin typeface="Courier"/>
              </a:rPr>
              <a:t>+</a:t>
            </a:r>
            <a:br>
              <a:rPr dirty="0"/>
            </a:br>
            <a:r>
              <a:rPr dirty="0">
                <a:latin typeface="Courier"/>
              </a:rPr>
              <a:t>    </a:t>
            </a:r>
            <a:r>
              <a:rPr dirty="0" err="1">
                <a:solidFill>
                  <a:srgbClr val="06287E"/>
                </a:solidFill>
                <a:latin typeface="Courier"/>
              </a:rPr>
              <a:t>ggtitle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4070A0"/>
                </a:solidFill>
                <a:latin typeface="Courier"/>
              </a:rPr>
              <a:t>"Toddlers' weights versus ages"</a:t>
            </a:r>
            <a:r>
              <a:rPr dirty="0">
                <a:latin typeface="Courier"/>
              </a:rPr>
              <a:t>) </a:t>
            </a:r>
            <a:r>
              <a:rPr dirty="0">
                <a:solidFill>
                  <a:srgbClr val="4070A0"/>
                </a:solidFill>
                <a:latin typeface="Courier"/>
              </a:rPr>
              <a:t>+</a:t>
            </a:r>
            <a:br>
              <a:rPr dirty="0"/>
            </a:br>
            <a:r>
              <a:rPr dirty="0">
                <a:latin typeface="Courier"/>
              </a:rPr>
              <a:t>    </a:t>
            </a:r>
            <a:r>
              <a:rPr dirty="0">
                <a:solidFill>
                  <a:srgbClr val="06287E"/>
                </a:solidFill>
                <a:latin typeface="Courier"/>
              </a:rPr>
              <a:t>theme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7D9029"/>
                </a:solidFill>
                <a:latin typeface="Courier"/>
              </a:rPr>
              <a:t>text =</a:t>
            </a:r>
            <a:r>
              <a:rPr dirty="0">
                <a:latin typeface="Courier"/>
              </a:rPr>
              <a:t> </a:t>
            </a:r>
            <a:r>
              <a:rPr dirty="0" err="1">
                <a:solidFill>
                  <a:srgbClr val="06287E"/>
                </a:solidFill>
                <a:latin typeface="Courier"/>
              </a:rPr>
              <a:t>element_text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7D9029"/>
                </a:solidFill>
                <a:latin typeface="Courier"/>
              </a:rPr>
              <a:t>size=</a:t>
            </a:r>
            <a:r>
              <a:rPr dirty="0">
                <a:solidFill>
                  <a:srgbClr val="40A070"/>
                </a:solidFill>
                <a:latin typeface="Courier"/>
              </a:rPr>
              <a:t>20</a:t>
            </a:r>
            <a:r>
              <a:rPr dirty="0">
                <a:latin typeface="Courier"/>
              </a:rPr>
              <a:t>))</a:t>
            </a:r>
          </a:p>
        </p:txBody>
      </p:sp>
      <p:pic>
        <p:nvPicPr>
          <p:cNvPr id="3" name="Picture 1" descr="MLW_KUHeS_RandStatistics_2026_Session3_files/figure-pptx/unnamed-chunk-2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372292" y="2106202"/>
            <a:ext cx="6413023" cy="3602377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DD33D4-F2B4-4E27-98BD-BC9272834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5CB42-CF14-4293-8971-6DCD1AAE8BE7}" type="slidenum">
              <a:rPr lang="en-GB" smtClean="0"/>
              <a:t>9</a:t>
            </a:fld>
            <a:endParaRPr lang="en-GB"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C315F-F711-43BA-8C23-8D50769E3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5355529" cy="940085"/>
          </a:xfrm>
        </p:spPr>
        <p:txBody>
          <a:bodyPr/>
          <a:lstStyle/>
          <a:p>
            <a:pPr marL="0" lvl="0" indent="0">
              <a:buNone/>
            </a:pPr>
            <a:r>
              <a:rPr dirty="0"/>
              <a:t>Central Limit Theorem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C278EB-CD3C-4569-8B41-D3DDD3B4004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lvl="0" indent="0">
              <a:buNone/>
            </a:pPr>
            <a:r>
              <a:rPr>
                <a:solidFill>
                  <a:srgbClr val="06287E"/>
                </a:solidFill>
                <a:latin typeface="Courier"/>
              </a:rPr>
              <a:t>generateMeans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rDistFun=</a:t>
            </a:r>
            <a:r>
              <a:rPr>
                <a:latin typeface="Courier"/>
              </a:rPr>
              <a:t>rbeta,</a:t>
            </a:r>
            <a:r>
              <a:rPr>
                <a:solidFill>
                  <a:srgbClr val="7D9029"/>
                </a:solidFill>
                <a:latin typeface="Courier"/>
              </a:rPr>
              <a:t>shape1=</a:t>
            </a:r>
            <a:r>
              <a:rPr>
                <a:solidFill>
                  <a:srgbClr val="40A070"/>
                </a:solidFill>
                <a:latin typeface="Courier"/>
              </a:rPr>
              <a:t>0.5</a:t>
            </a:r>
            <a:r>
              <a:rPr>
                <a:latin typeface="Courier"/>
              </a:rPr>
              <a:t>,</a:t>
            </a:r>
            <a:r>
              <a:rPr>
                <a:solidFill>
                  <a:srgbClr val="7D9029"/>
                </a:solidFill>
                <a:latin typeface="Courier"/>
              </a:rPr>
              <a:t>shape2=</a:t>
            </a:r>
            <a:r>
              <a:rPr>
                <a:solidFill>
                  <a:srgbClr val="40A070"/>
                </a:solidFill>
                <a:latin typeface="Courier"/>
              </a:rPr>
              <a:t>0.5</a:t>
            </a:r>
            <a:r>
              <a:rPr>
                <a:latin typeface="Courier"/>
              </a:rPr>
              <a:t>,</a:t>
            </a:r>
            <a:r>
              <a:rPr>
                <a:solidFill>
                  <a:srgbClr val="7D9029"/>
                </a:solidFill>
                <a:latin typeface="Courier"/>
              </a:rPr>
              <a:t>xlim=</a:t>
            </a:r>
            <a:r>
              <a:rPr>
                <a:solidFill>
                  <a:srgbClr val="06287E"/>
                </a:solidFill>
                <a:latin typeface="Courier"/>
              </a:rPr>
              <a:t>c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40A070"/>
                </a:solidFill>
                <a:latin typeface="Courier"/>
              </a:rPr>
              <a:t>0</a:t>
            </a:r>
            <a:r>
              <a:rPr>
                <a:latin typeface="Courier"/>
              </a:rPr>
              <a:t>,</a:t>
            </a:r>
            <a:r>
              <a:rPr>
                <a:solidFill>
                  <a:srgbClr val="40A070"/>
                </a:solidFill>
                <a:latin typeface="Courier"/>
              </a:rPr>
              <a:t>1</a:t>
            </a:r>
            <a:r>
              <a:rPr>
                <a:latin typeface="Courier"/>
              </a:rPr>
              <a:t>))</a:t>
            </a:r>
          </a:p>
        </p:txBody>
      </p:sp>
      <p:pic>
        <p:nvPicPr>
          <p:cNvPr id="3" name="Picture 1" descr="MLW_KUHeS_RandStatistics_2026_Session3_files/figure-pptx/unnamed-chunk-23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81600" y="1676400"/>
            <a:ext cx="6172200" cy="3467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DD33D4-F2B4-4E27-98BD-BC9272834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5CB42-CF14-4293-8971-6DCD1AAE8BE7}" type="slidenum">
              <a:rPr lang="en-GB" smtClean="0"/>
              <a:t>90</a:t>
            </a:fld>
            <a:endParaRPr lang="en-GB"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C315F-F711-43BA-8C23-8D50769E3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868166"/>
          </a:xfrm>
        </p:spPr>
        <p:txBody>
          <a:bodyPr/>
          <a:lstStyle/>
          <a:p>
            <a:pPr marL="0" lvl="0" indent="0">
              <a:buNone/>
            </a:pPr>
            <a:r>
              <a:rPr dirty="0"/>
              <a:t>Central Limit Theorem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C278EB-CD3C-4569-8B41-D3DDD3B4004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lvl="0" indent="0">
              <a:buNone/>
            </a:pPr>
            <a:r>
              <a:rPr>
                <a:solidFill>
                  <a:srgbClr val="06287E"/>
                </a:solidFill>
                <a:latin typeface="Courier"/>
              </a:rPr>
              <a:t>generateMeans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rDistFun=</a:t>
            </a:r>
            <a:r>
              <a:rPr>
                <a:latin typeface="Courier"/>
              </a:rPr>
              <a:t>rbinom,</a:t>
            </a:r>
            <a:r>
              <a:rPr>
                <a:solidFill>
                  <a:srgbClr val="7D9029"/>
                </a:solidFill>
                <a:latin typeface="Courier"/>
              </a:rPr>
              <a:t>size=</a:t>
            </a:r>
            <a:r>
              <a:rPr>
                <a:solidFill>
                  <a:srgbClr val="40A070"/>
                </a:solidFill>
                <a:latin typeface="Courier"/>
              </a:rPr>
              <a:t>2</a:t>
            </a:r>
            <a:r>
              <a:rPr>
                <a:latin typeface="Courier"/>
              </a:rPr>
              <a:t>,</a:t>
            </a:r>
            <a:r>
              <a:rPr>
                <a:solidFill>
                  <a:srgbClr val="7D9029"/>
                </a:solidFill>
                <a:latin typeface="Courier"/>
              </a:rPr>
              <a:t>prob=</a:t>
            </a:r>
            <a:r>
              <a:rPr>
                <a:solidFill>
                  <a:srgbClr val="40A070"/>
                </a:solidFill>
                <a:latin typeface="Courier"/>
              </a:rPr>
              <a:t>0.25</a:t>
            </a:r>
            <a:r>
              <a:rPr>
                <a:latin typeface="Courier"/>
              </a:rPr>
              <a:t>,</a:t>
            </a:r>
            <a:r>
              <a:rPr>
                <a:solidFill>
                  <a:srgbClr val="7D9029"/>
                </a:solidFill>
                <a:latin typeface="Courier"/>
              </a:rPr>
              <a:t>xlim=</a:t>
            </a:r>
            <a:r>
              <a:rPr>
                <a:solidFill>
                  <a:srgbClr val="06287E"/>
                </a:solidFill>
                <a:latin typeface="Courier"/>
              </a:rPr>
              <a:t>c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40A070"/>
                </a:solidFill>
                <a:latin typeface="Courier"/>
              </a:rPr>
              <a:t>0</a:t>
            </a:r>
            <a:r>
              <a:rPr>
                <a:latin typeface="Courier"/>
              </a:rPr>
              <a:t>,</a:t>
            </a:r>
            <a:r>
              <a:rPr>
                <a:solidFill>
                  <a:srgbClr val="40A070"/>
                </a:solidFill>
                <a:latin typeface="Courier"/>
              </a:rPr>
              <a:t>2</a:t>
            </a:r>
            <a:r>
              <a:rPr>
                <a:latin typeface="Courier"/>
              </a:rPr>
              <a:t>))</a:t>
            </a:r>
          </a:p>
        </p:txBody>
      </p:sp>
      <p:pic>
        <p:nvPicPr>
          <p:cNvPr id="3" name="Picture 1" descr="MLW_KUHeS_RandStatistics_2026_Session3_files/figure-pptx/unnamed-chunk-24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81600" y="1676400"/>
            <a:ext cx="6172200" cy="3467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DD33D4-F2B4-4E27-98BD-BC9272834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5CB42-CF14-4293-8971-6DCD1AAE8BE7}" type="slidenum">
              <a:rPr lang="en-GB" smtClean="0"/>
              <a:t>91</a:t>
            </a:fld>
            <a:endParaRPr lang="en-GB"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511042-BDFA-4708-84AB-F848A1D5D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/>
          <a:lstStyle/>
          <a:p>
            <a:pPr marL="0" lvl="0" indent="0">
              <a:buNone/>
            </a:pPr>
            <a:r>
              <a:t>Study designs (primer)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0AAC92-EEED-4232-ACDE-84003A647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5CB42-CF14-4293-8971-6DCD1AAE8BE7}" type="slidenum">
              <a:rPr lang="en-GB" smtClean="0"/>
              <a:t>92</a:t>
            </a:fld>
            <a:endParaRPr lang="en-GB"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A89D5-560C-4369-A313-7C24EDF02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Study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BC91F-1C76-43AE-8B2A-956D48B768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t>Any study starts with a hypothesis which in turn is used to define one or several study question(s).</a:t>
            </a:r>
          </a:p>
          <a:p>
            <a:pPr marL="0" lvl="0" indent="0">
              <a:buNone/>
            </a:pPr>
            <a:r>
              <a:t>The study question determines what design is needed or optimal to answer the question.</a:t>
            </a:r>
          </a:p>
          <a:p>
            <a:pPr marL="0" lvl="0" indent="0">
              <a:buNone/>
            </a:pPr>
            <a:r>
              <a:t>(Medical) research questions should follow the </a:t>
            </a:r>
            <a:r>
              <a:rPr b="1"/>
              <a:t>PICOT</a:t>
            </a:r>
            <a:r>
              <a:t> mnemonic:</a:t>
            </a:r>
          </a:p>
          <a:p>
            <a:pPr lvl="0"/>
            <a:r>
              <a:rPr b="1"/>
              <a:t>P</a:t>
            </a:r>
            <a:r>
              <a:t>opulation - who do you need to study?</a:t>
            </a:r>
          </a:p>
          <a:p>
            <a:pPr lvl="0"/>
            <a:r>
              <a:rPr b="1"/>
              <a:t>I</a:t>
            </a:r>
            <a:r>
              <a:t>ntervention (if applicable) - what treatment are you investigating?</a:t>
            </a:r>
          </a:p>
          <a:p>
            <a:pPr lvl="0"/>
            <a:r>
              <a:rPr b="1"/>
              <a:t>C</a:t>
            </a:r>
            <a:r>
              <a:t>omparison - which groups / exposures are you comparing, what is the control?</a:t>
            </a:r>
          </a:p>
          <a:p>
            <a:pPr lvl="0"/>
            <a:r>
              <a:rPr b="1"/>
              <a:t>O</a:t>
            </a:r>
            <a:r>
              <a:t>utcome - what are you planning to measure?</a:t>
            </a:r>
          </a:p>
          <a:p>
            <a:pPr lvl="0"/>
            <a:r>
              <a:rPr b="1"/>
              <a:t>T</a:t>
            </a:r>
            <a:r>
              <a:t>ime - over what duration will you collect data?</a:t>
            </a:r>
          </a:p>
          <a:p>
            <a:pPr marL="0" lvl="0" indent="0">
              <a:buNone/>
            </a:pPr>
            <a:r>
              <a:t>The study design will determine what analytical approaches are appropriate.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3F998A-2A5E-471F-9FEB-2559B0A7F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5CB42-CF14-4293-8971-6DCD1AAE8BE7}" type="slidenum">
              <a:rPr lang="en-GB" smtClean="0"/>
              <a:t>93</a:t>
            </a:fld>
            <a:endParaRPr lang="en-GB"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A89D5-560C-4369-A313-7C24EDF02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Observational studies: Cross-sectional studies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BC91F-1C76-43AE-8B2A-956D48B768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The study is conducted once in a defined population at a specific point in time.</a:t>
            </a:r>
          </a:p>
          <a:p>
            <a:pPr lvl="0"/>
            <a:r>
              <a:t>Get a snapshot of variables of interest (e.g. frequency of an exposure or prevalence of an outcome) for study population at that point in time.</a:t>
            </a:r>
          </a:p>
          <a:p>
            <a:pPr lvl="0"/>
            <a:r>
              <a:t>Can be descriptive or analytical (e.g. if frequency of outcome is compared according to exposure status).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3F998A-2A5E-471F-9FEB-2559B0A7F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5CB42-CF14-4293-8971-6DCD1AAE8BE7}" type="slidenum">
              <a:rPr lang="en-GB" smtClean="0"/>
              <a:t>94</a:t>
            </a:fld>
            <a:endParaRPr lang="en-GB"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A89D5-560C-4369-A313-7C24EDF02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Observational studies: Cohort studies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BC91F-1C76-43AE-8B2A-956D48B768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t>Key steps:</a:t>
            </a:r>
          </a:p>
          <a:p>
            <a:pPr lvl="0"/>
            <a:r>
              <a:t>Recruit from study population at a specific point in time, but then follow this group / cohort over time.</a:t>
            </a:r>
          </a:p>
          <a:p>
            <a:pPr lvl="0"/>
            <a:r>
              <a:t>Usually individuals already with the outcome of interest are excluded from recruitment.</a:t>
            </a:r>
          </a:p>
          <a:p>
            <a:pPr lvl="0"/>
            <a:r>
              <a:t>Observe outcome(s) of interest as they occur.</a:t>
            </a:r>
          </a:p>
          <a:p>
            <a:pPr lvl="0"/>
            <a:r>
              <a:t>Can be prospective or retrospective.</a:t>
            </a:r>
          </a:p>
          <a:p>
            <a:pPr lvl="0"/>
            <a:r>
              <a:t>Can be descriptive or analytical (e.g. if frequency of outcome is compared according to exposure status).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3F998A-2A5E-471F-9FEB-2559B0A7F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5CB42-CF14-4293-8971-6DCD1AAE8BE7}" type="slidenum">
              <a:rPr lang="en-GB" smtClean="0"/>
              <a:t>95</a:t>
            </a:fld>
            <a:endParaRPr lang="en-GB"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A89D5-560C-4369-A313-7C24EDF02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Observational studies: Case-control study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BC91F-1C76-43AE-8B2A-956D48B768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Recruit individuals with a specific outcome of interest (cases).</a:t>
            </a:r>
          </a:p>
          <a:p>
            <a:pPr lvl="0"/>
            <a:r>
              <a:t>Recruit from a representative group of individuals without the outcome (controls).</a:t>
            </a:r>
          </a:p>
          <a:p>
            <a:pPr lvl="0"/>
            <a:r>
              <a:t>Compare cases and controls to assess differences in past exposures or personal characteristics to identify one or more risk factors.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3F998A-2A5E-471F-9FEB-2559B0A7F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5CB42-CF14-4293-8971-6DCD1AAE8BE7}" type="slidenum">
              <a:rPr lang="en-GB" smtClean="0"/>
              <a:t>96</a:t>
            </a:fld>
            <a:endParaRPr lang="en-GB"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A89D5-560C-4369-A313-7C24EDF02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Interventional and experimental studies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BC91F-1C76-43AE-8B2A-956D48B768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Rather than </a:t>
            </a:r>
            <a:r>
              <a:rPr i="1"/>
              <a:t>observing</a:t>
            </a:r>
            <a:r>
              <a:t> exposures and outcomes, researcher is in control of exposure:</a:t>
            </a:r>
          </a:p>
          <a:p>
            <a:pPr lvl="1"/>
            <a:r>
              <a:t>Allocate (typically randomly) exposure (the intervention) to one group.</a:t>
            </a:r>
          </a:p>
          <a:p>
            <a:pPr lvl="1"/>
            <a:r>
              <a:t>Another group allocated to no intervention (control or standard of care).</a:t>
            </a:r>
          </a:p>
          <a:p>
            <a:pPr lvl="0"/>
            <a:r>
              <a:t>Follow the groups up over time.</a:t>
            </a:r>
          </a:p>
          <a:p>
            <a:pPr lvl="0"/>
            <a:r>
              <a:t>Compare outcome(s) of interest in the intervention and control groups.</a:t>
            </a:r>
          </a:p>
          <a:p>
            <a:pPr lvl="0"/>
            <a:r>
              <a:t>Can have more than one intervention arm.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3F998A-2A5E-471F-9FEB-2559B0A7F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5CB42-CF14-4293-8971-6DCD1AAE8BE7}" type="slidenum">
              <a:rPr lang="en-GB" smtClean="0"/>
              <a:t>97</a:t>
            </a:fld>
            <a:endParaRPr lang="en-GB"/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A89D5-560C-4369-A313-7C24EDF02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Types of interventional studies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BC91F-1C76-43AE-8B2A-956D48B768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Randomised controlled trial (gold standard)</a:t>
            </a:r>
          </a:p>
          <a:p>
            <a:pPr lvl="1"/>
            <a:r>
              <a:t>Randomised means allocation to the groups is random (note that random allocation is not the same as random sampling)</a:t>
            </a:r>
          </a:p>
          <a:p>
            <a:pPr lvl="1"/>
            <a:r>
              <a:t>Controlled means one group receives the intervention while another does not</a:t>
            </a:r>
          </a:p>
          <a:p>
            <a:pPr lvl="1"/>
            <a:r>
              <a:t>Trial means experiment or study</a:t>
            </a:r>
          </a:p>
          <a:p>
            <a:pPr lvl="1"/>
            <a:r>
              <a:t>Randomisation can be at individual or group / cluster (e.g. households, schools, health centres, …) level (cluster randomised trials; CRTs)</a:t>
            </a:r>
          </a:p>
          <a:p>
            <a:pPr lvl="1"/>
            <a:r>
              <a:t>CRTs require special sample size and analysis methods</a:t>
            </a:r>
          </a:p>
          <a:p>
            <a:pPr lvl="0"/>
            <a:r>
              <a:t>Quasi-experimental design: no (full) randomization</a:t>
            </a:r>
          </a:p>
          <a:p>
            <a:pPr lvl="1"/>
            <a:r>
              <a:t>Before - after designs.</a:t>
            </a:r>
          </a:p>
          <a:p>
            <a:pPr lvl="1"/>
            <a:r>
              <a:t>Stepped wedge designs.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3F998A-2A5E-471F-9FEB-2559B0A7F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5CB42-CF14-4293-8971-6DCD1AAE8BE7}" type="slidenum">
              <a:rPr lang="en-GB" smtClean="0"/>
              <a:t>98</a:t>
            </a:fld>
            <a:endParaRPr lang="en-GB"/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A89D5-560C-4369-A313-7C24EDF02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Quick note on ethics in RCTs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BC91F-1C76-43AE-8B2A-956D48B768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Recall that an RCT is similar to a cohort (observational) study.</a:t>
            </a:r>
          </a:p>
          <a:p>
            <a:pPr lvl="0"/>
            <a:r>
              <a:t>Differs because RCT allocates the exposure (intervention) rather than observing a naturally occurring exposure.</a:t>
            </a:r>
          </a:p>
          <a:p>
            <a:pPr lvl="0"/>
            <a:r>
              <a:t>Investigator cannot allocate a harmful or withhold a beneficial intervention.</a:t>
            </a:r>
          </a:p>
          <a:p>
            <a:pPr lvl="0"/>
            <a:r>
              <a:t>Equipoise means that there is no evidence that one of the interventions is superior to the other.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3F998A-2A5E-471F-9FEB-2559B0A7F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5CB42-CF14-4293-8971-6DCD1AAE8BE7}" type="slidenum">
              <a:rPr lang="en-GB" smtClean="0"/>
              <a:t>99</a:t>
            </a:fld>
            <a:endParaRPr lang="en-GB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8fdd7410-975e-4ab4-8eba-04eb2d2c35cb}" enabled="0" method="" siteId="{8fdd7410-975e-4ab4-8eba-04eb2d2c35cb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9925</Words>
  <Application>Microsoft Macintosh PowerPoint</Application>
  <PresentationFormat>Widescreen</PresentationFormat>
  <Paragraphs>682</Paragraphs>
  <Slides>110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110</vt:i4>
      </vt:variant>
    </vt:vector>
  </HeadingPairs>
  <TitlesOfParts>
    <vt:vector size="116" baseType="lpstr">
      <vt:lpstr>Arial</vt:lpstr>
      <vt:lpstr>Calibri</vt:lpstr>
      <vt:lpstr>Calibri Light</vt:lpstr>
      <vt:lpstr>Cambria Math</vt:lpstr>
      <vt:lpstr>Courier</vt:lpstr>
      <vt:lpstr>Office Theme</vt:lpstr>
      <vt:lpstr>Statistics and R short course</vt:lpstr>
      <vt:lpstr>Introduction</vt:lpstr>
      <vt:lpstr>Preliminaries</vt:lpstr>
      <vt:lpstr>Learning outcomes</vt:lpstr>
      <vt:lpstr>Preliminaries</vt:lpstr>
      <vt:lpstr>Probability theory</vt:lpstr>
      <vt:lpstr>PowerPoint Presentation</vt:lpstr>
      <vt:lpstr>Statistics &amp; uncertainty</vt:lpstr>
      <vt:lpstr>Statistics &amp; uncertainty</vt:lpstr>
      <vt:lpstr>Statistics &amp; uncertainty</vt:lpstr>
      <vt:lpstr>Statistics &amp; uncertainty</vt:lpstr>
      <vt:lpstr>Statistics &amp; uncertainty</vt:lpstr>
      <vt:lpstr>PowerPoint Presentation</vt:lpstr>
      <vt:lpstr>Statistics &amp; uncertainty</vt:lpstr>
      <vt:lpstr>Probability theory: random experiments</vt:lpstr>
      <vt:lpstr>Probability theory: random experiments</vt:lpstr>
      <vt:lpstr>Probability theory: probability</vt:lpstr>
      <vt:lpstr>PowerPoint Presentation</vt:lpstr>
      <vt:lpstr>Random variables</vt:lpstr>
      <vt:lpstr>Random variables</vt:lpstr>
      <vt:lpstr>Random variables: probability distribution</vt:lpstr>
      <vt:lpstr>Random variables: probability distribution</vt:lpstr>
      <vt:lpstr>Random variables: probability distribution</vt:lpstr>
      <vt:lpstr>Random variables: probability distribution</vt:lpstr>
      <vt:lpstr>Random variables: expectation &amp; variance</vt:lpstr>
      <vt:lpstr>Random variables: expectation &amp; variance</vt:lpstr>
      <vt:lpstr>PowerPoint Presentation</vt:lpstr>
      <vt:lpstr>Common distributions: discrete uniform</vt:lpstr>
      <vt:lpstr>Common distributions: discrete uniform</vt:lpstr>
      <vt:lpstr>Common distributions: Bernoulli</vt:lpstr>
      <vt:lpstr>Common distributions: Bernoulli</vt:lpstr>
      <vt:lpstr>Common distributions: Bernoulli</vt:lpstr>
      <vt:lpstr>Common distributions: Binomial</vt:lpstr>
      <vt:lpstr>Common distributions: Binomial</vt:lpstr>
      <vt:lpstr>Common distributions: Binomial</vt:lpstr>
      <vt:lpstr>Common distributions: Binomial</vt:lpstr>
      <vt:lpstr>Common distributions: Binomial</vt:lpstr>
      <vt:lpstr>Common distributions: Poisson</vt:lpstr>
      <vt:lpstr>Common distributions: Poisson</vt:lpstr>
      <vt:lpstr>Common distributions: Poisson</vt:lpstr>
      <vt:lpstr>Common distributions: Poisson</vt:lpstr>
      <vt:lpstr>Common distributions: Poisson</vt:lpstr>
      <vt:lpstr>Common distributions: Poisson</vt:lpstr>
      <vt:lpstr>Common distributions: Poisson</vt:lpstr>
      <vt:lpstr>Common distributions: Negative binomial</vt:lpstr>
      <vt:lpstr>Common distributions: Negative binomial</vt:lpstr>
      <vt:lpstr>Common distributions: Negative binomial</vt:lpstr>
      <vt:lpstr>Common distributions: Negative binomial</vt:lpstr>
      <vt:lpstr>Common distributions: Negative binomial</vt:lpstr>
      <vt:lpstr>Common distributions: (Continuous) uniform</vt:lpstr>
      <vt:lpstr>Common distributions: (Continuous) uniform</vt:lpstr>
      <vt:lpstr>Common distributions: (Continuous) uniform</vt:lpstr>
      <vt:lpstr>Common distributions: (Continuous) uniform</vt:lpstr>
      <vt:lpstr>Common distributions: Exponential</vt:lpstr>
      <vt:lpstr>Common distributions: Exponential</vt:lpstr>
      <vt:lpstr>Common distributions: Exponential</vt:lpstr>
      <vt:lpstr>Common distributions: Exponential</vt:lpstr>
      <vt:lpstr>Common distributions: Exponential</vt:lpstr>
      <vt:lpstr>Common distributions: Gamma</vt:lpstr>
      <vt:lpstr>Common distributions: Gamma</vt:lpstr>
      <vt:lpstr>Common distributions: Gamma</vt:lpstr>
      <vt:lpstr>Common distributions: Gamma</vt:lpstr>
      <vt:lpstr>Common distributions: Gamma</vt:lpstr>
      <vt:lpstr>Common distributions: Beta</vt:lpstr>
      <vt:lpstr>Common distributions: Beta</vt:lpstr>
      <vt:lpstr>Common distributions: Beta</vt:lpstr>
      <vt:lpstr>Common distributions: Beta</vt:lpstr>
      <vt:lpstr>Common distributions: Beta</vt:lpstr>
      <vt:lpstr>Common distributions: Normal / Gaussian</vt:lpstr>
      <vt:lpstr>Common distributions: Normal / Gaussian</vt:lpstr>
      <vt:lpstr>Common distributions: Normal / Gaussian</vt:lpstr>
      <vt:lpstr>Common distributions: Normal / Gaussian</vt:lpstr>
      <vt:lpstr>Common distributions: Normal / Gaussian</vt:lpstr>
      <vt:lpstr>Common distributions: Normal / Gaussian</vt:lpstr>
      <vt:lpstr>Common distributions: Normal / Gaussian</vt:lpstr>
      <vt:lpstr>Common distributions: Normal / Gaussian</vt:lpstr>
      <vt:lpstr>Common distributions: relationships</vt:lpstr>
      <vt:lpstr>Common distributions</vt:lpstr>
      <vt:lpstr>PowerPoint Presentation</vt:lpstr>
      <vt:lpstr>Sampling distributions</vt:lpstr>
      <vt:lpstr>Sampling distributions</vt:lpstr>
      <vt:lpstr>Sampling distributions</vt:lpstr>
      <vt:lpstr>Law of Large Numbers</vt:lpstr>
      <vt:lpstr>Central Limit Theorem</vt:lpstr>
      <vt:lpstr>Central Limit Theorem</vt:lpstr>
      <vt:lpstr>Central Limit Theorem</vt:lpstr>
      <vt:lpstr>Central Limit Theorem</vt:lpstr>
      <vt:lpstr>Central Limit Theorem</vt:lpstr>
      <vt:lpstr>Central Limit Theorem</vt:lpstr>
      <vt:lpstr>Central Limit Theorem</vt:lpstr>
      <vt:lpstr>Central Limit Theorem</vt:lpstr>
      <vt:lpstr>Study designs (primer)</vt:lpstr>
      <vt:lpstr>Study question</vt:lpstr>
      <vt:lpstr>Observational studies: Cross-sectional studies</vt:lpstr>
      <vt:lpstr>Observational studies: Cohort studies</vt:lpstr>
      <vt:lpstr>Observational studies: Case-control study</vt:lpstr>
      <vt:lpstr>Interventional and experimental studies</vt:lpstr>
      <vt:lpstr>Types of interventional studies</vt:lpstr>
      <vt:lpstr>Quick note on ethics in RCTs</vt:lpstr>
      <vt:lpstr>Advanced intervention study designs</vt:lpstr>
      <vt:lpstr>Target trial emulation</vt:lpstr>
      <vt:lpstr>Field experimental designs (FEDs)</vt:lpstr>
      <vt:lpstr>FEDs: Completely Randomized Design (CRD)</vt:lpstr>
      <vt:lpstr>FEDs: Completely Randomized Design (CRD)</vt:lpstr>
      <vt:lpstr>FEDs: Randomized Complete Block Design</vt:lpstr>
      <vt:lpstr>FEDs: Randomized Complete Block Design</vt:lpstr>
      <vt:lpstr>FEDs: Latin square design</vt:lpstr>
      <vt:lpstr>FEDs: Latin square design</vt:lpstr>
      <vt:lpstr>FEDs: Other designs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app0.xml><?xml version="1.0" encoding="utf-8"?>
<Properties xmlns="http://schemas.openxmlformats.org/officeDocument/2006/extended-properties" xmlns:vt="http://schemas.openxmlformats.org/officeDocument/2006/docPropsVTypes">
  <TotalTime>22</TotalTime>
  <Words>2</Words>
  <Application>Microsoft Macintosh PowerPoint</Application>
  <PresentationFormat>Widescreen</PresentationFormat>
  <Paragraphs>2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Statistics and R short course</dc:title>
  <dc:creator>Marc Henrion, Evaristar Kudowa</dc:creator>
  <cp:keywords/>
  <cp:lastModifiedBy>Evaristar Kudowa</cp:lastModifiedBy>
  <cp:revision>1</cp:revision>
  <dcterms:created xsi:type="dcterms:W3CDTF">2026-01-22T09:39:21Z</dcterms:created>
  <dcterms:modified xsi:type="dcterms:W3CDTF">2026-01-22T10:09:23Z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ate">
    <vt:lpwstr>26 January 2026</vt:lpwstr>
  </property>
  <property fmtid="{D5CDD505-2E9C-101B-9397-08002B2CF9AE}" pid="3" name="output">
    <vt:lpwstr/>
  </property>
  <property fmtid="{D5CDD505-2E9C-101B-9397-08002B2CF9AE}" pid="4" name="subtitle">
    <vt:lpwstr>Session 3: Probability distributions</vt:lpwstr>
  </property>
</Properties>
</file>